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4" r:id="rId5"/>
    <p:sldId id="276" r:id="rId6"/>
    <p:sldId id="282" r:id="rId7"/>
    <p:sldId id="283" r:id="rId8"/>
    <p:sldId id="296" r:id="rId9"/>
    <p:sldId id="293" r:id="rId10"/>
    <p:sldId id="266" r:id="rId11"/>
    <p:sldId id="288" r:id="rId12"/>
    <p:sldId id="294" r:id="rId13"/>
    <p:sldId id="268" r:id="rId14"/>
    <p:sldId id="298" r:id="rId15"/>
    <p:sldId id="297" r:id="rId16"/>
    <p:sldId id="292" r:id="rId17"/>
    <p:sldId id="284" r:id="rId18"/>
    <p:sldId id="295" r:id="rId19"/>
    <p:sldId id="287" r:id="rId20"/>
    <p:sldId id="290" r:id="rId21"/>
    <p:sldId id="289"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showGuides="1">
      <p:cViewPr varScale="1">
        <p:scale>
          <a:sx n="90" d="100"/>
          <a:sy n="90" d="100"/>
        </p:scale>
        <p:origin x="-592" y="-10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4" Type="http://schemas.microsoft.com/office/2011/relationships/chartStyle" Target="style3.xml"/><Relationship Id="rId5" Type="http://schemas.microsoft.com/office/2011/relationships/chartColorStyle" Target="colors3.xml"/><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4" Type="http://schemas.microsoft.com/office/2011/relationships/chartStyle" Target="style4.xml"/><Relationship Id="rId5" Type="http://schemas.microsoft.com/office/2011/relationships/chartColorStyle" Target="colors4.xml"/><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latin typeface="Arial" panose="020B0604020202020204" pitchFamily="34" charset="0"/>
                <a:cs typeface="Arial" panose="020B0604020202020204" pitchFamily="34" charset="0"/>
              </a:rPr>
              <a:t>Ohio Universities Athletic Subsidy</a:t>
            </a:r>
            <a:r>
              <a:rPr lang="en-US" b="1" baseline="0">
                <a:solidFill>
                  <a:sysClr val="windowText" lastClr="000000"/>
                </a:solidFill>
                <a:latin typeface="Arial" panose="020B0604020202020204" pitchFamily="34" charset="0"/>
                <a:cs typeface="Arial" panose="020B0604020202020204" pitchFamily="34" charset="0"/>
              </a:rPr>
              <a:t> 2014-15</a:t>
            </a:r>
            <a:endParaRPr lang="en-US" b="1">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stacked"/>
        <c:varyColors val="0"/>
        <c:ser>
          <c:idx val="0"/>
          <c:order val="0"/>
          <c:tx>
            <c:strRef>
              <c:f>Sheet1!$B$17</c:f>
              <c:strCache>
                <c:ptCount val="1"/>
                <c:pt idx="0">
                  <c:v>Ticket Sales, Contributions, etc.</c:v>
                </c:pt>
              </c:strCache>
            </c:strRef>
          </c:tx>
          <c:spPr>
            <a:solidFill>
              <a:schemeClr val="accent1">
                <a:lumMod val="50000"/>
              </a:schemeClr>
            </a:solidFill>
            <a:ln>
              <a:noFill/>
            </a:ln>
            <a:effectLst/>
          </c:spPr>
          <c:invertIfNegative val="0"/>
          <c:cat>
            <c:strRef>
              <c:f>Sheet1!$A$18:$A$28</c:f>
              <c:strCache>
                <c:ptCount val="11"/>
                <c:pt idx="0">
                  <c:v>Cleveland State</c:v>
                </c:pt>
                <c:pt idx="1">
                  <c:v>Kent State</c:v>
                </c:pt>
                <c:pt idx="2">
                  <c:v>Wright State</c:v>
                </c:pt>
                <c:pt idx="3">
                  <c:v>Akron</c:v>
                </c:pt>
                <c:pt idx="4">
                  <c:v>Miami</c:v>
                </c:pt>
                <c:pt idx="5">
                  <c:v>Ohio U</c:v>
                </c:pt>
                <c:pt idx="6">
                  <c:v>BGSU</c:v>
                </c:pt>
                <c:pt idx="7">
                  <c:v>Toledo</c:v>
                </c:pt>
                <c:pt idx="8">
                  <c:v>Youngstown</c:v>
                </c:pt>
                <c:pt idx="9">
                  <c:v>Cincinnati</c:v>
                </c:pt>
                <c:pt idx="10">
                  <c:v>Ohio State</c:v>
                </c:pt>
              </c:strCache>
            </c:strRef>
          </c:cat>
          <c:val>
            <c:numRef>
              <c:f>Sheet1!$B$18:$B$28</c:f>
              <c:numCache>
                <c:formatCode>"$"#,##0</c:formatCode>
                <c:ptCount val="11"/>
                <c:pt idx="0">
                  <c:v>2.171024E6</c:v>
                </c:pt>
                <c:pt idx="1">
                  <c:v>7.087272E6</c:v>
                </c:pt>
                <c:pt idx="2">
                  <c:v>3.274475E6</c:v>
                </c:pt>
                <c:pt idx="3">
                  <c:v>1.1951429E7</c:v>
                </c:pt>
                <c:pt idx="4">
                  <c:v>8.898495E6</c:v>
                </c:pt>
                <c:pt idx="5">
                  <c:v>8.300361E6</c:v>
                </c:pt>
                <c:pt idx="6">
                  <c:v>8.915362E6</c:v>
                </c:pt>
                <c:pt idx="7">
                  <c:v>1.4635445E7</c:v>
                </c:pt>
                <c:pt idx="8">
                  <c:v>4.211929E6</c:v>
                </c:pt>
                <c:pt idx="9">
                  <c:v>2.8535241E7</c:v>
                </c:pt>
                <c:pt idx="10">
                  <c:v>1.67166065E8</c:v>
                </c:pt>
              </c:numCache>
            </c:numRef>
          </c:val>
        </c:ser>
        <c:ser>
          <c:idx val="1"/>
          <c:order val="1"/>
          <c:tx>
            <c:strRef>
              <c:f>Sheet1!$C$17</c:f>
              <c:strCache>
                <c:ptCount val="1"/>
                <c:pt idx="0">
                  <c:v>Academic Side (Tuition, Fees, SSI)</c:v>
                </c:pt>
              </c:strCache>
            </c:strRef>
          </c:tx>
          <c:spPr>
            <a:solidFill>
              <a:srgbClr val="C00000"/>
            </a:solidFill>
            <a:ln>
              <a:noFill/>
            </a:ln>
            <a:effectLst/>
          </c:spPr>
          <c:invertIfNegative val="0"/>
          <c:cat>
            <c:strRef>
              <c:f>Sheet1!$A$18:$A$28</c:f>
              <c:strCache>
                <c:ptCount val="11"/>
                <c:pt idx="0">
                  <c:v>Cleveland State</c:v>
                </c:pt>
                <c:pt idx="1">
                  <c:v>Kent State</c:v>
                </c:pt>
                <c:pt idx="2">
                  <c:v>Wright State</c:v>
                </c:pt>
                <c:pt idx="3">
                  <c:v>Akron</c:v>
                </c:pt>
                <c:pt idx="4">
                  <c:v>Miami</c:v>
                </c:pt>
                <c:pt idx="5">
                  <c:v>Ohio U</c:v>
                </c:pt>
                <c:pt idx="6">
                  <c:v>BGSU</c:v>
                </c:pt>
                <c:pt idx="7">
                  <c:v>Toledo</c:v>
                </c:pt>
                <c:pt idx="8">
                  <c:v>Youngstown</c:v>
                </c:pt>
                <c:pt idx="9">
                  <c:v>Cincinnati</c:v>
                </c:pt>
                <c:pt idx="10">
                  <c:v>Ohio State</c:v>
                </c:pt>
              </c:strCache>
            </c:strRef>
          </c:cat>
          <c:val>
            <c:numRef>
              <c:f>Sheet1!$C$18:$C$28</c:f>
              <c:numCache>
                <c:formatCode>"$"#,##0</c:formatCode>
                <c:ptCount val="11"/>
                <c:pt idx="0">
                  <c:v>9.656532E6</c:v>
                </c:pt>
                <c:pt idx="1">
                  <c:v>1.9204708E7</c:v>
                </c:pt>
                <c:pt idx="2">
                  <c:v>8.38888E6</c:v>
                </c:pt>
                <c:pt idx="3">
                  <c:v>2.211858E7</c:v>
                </c:pt>
                <c:pt idx="4">
                  <c:v>2.3857893E7</c:v>
                </c:pt>
                <c:pt idx="5">
                  <c:v>1.8810082E7</c:v>
                </c:pt>
                <c:pt idx="6">
                  <c:v>1.2907708E7</c:v>
                </c:pt>
                <c:pt idx="7">
                  <c:v>1.5267544E7</c:v>
                </c:pt>
                <c:pt idx="8">
                  <c:v>1.0734826E7</c:v>
                </c:pt>
                <c:pt idx="9">
                  <c:v>2.3182129E7</c:v>
                </c:pt>
                <c:pt idx="10">
                  <c:v>0.0</c:v>
                </c:pt>
              </c:numCache>
            </c:numRef>
          </c:val>
        </c:ser>
        <c:ser>
          <c:idx val="2"/>
          <c:order val="2"/>
          <c:tx>
            <c:strRef>
              <c:f>Sheet1!$D$17</c:f>
              <c:strCache>
                <c:ptCount val="1"/>
                <c:pt idx="0">
                  <c:v>% Subsidy from Academic Side</c:v>
                </c:pt>
              </c:strCache>
            </c:strRef>
          </c:tx>
          <c:spPr>
            <a:solidFill>
              <a:schemeClr val="accent3"/>
            </a:solidFill>
            <a:ln>
              <a:noFill/>
            </a:ln>
            <a:effectLst/>
          </c:spPr>
          <c:invertIfNegative val="0"/>
          <c:dLbls>
            <c:dLbl>
              <c:idx val="0"/>
              <c:layout>
                <c:manualLayout>
                  <c:x val="-3.43316882912899E-17"/>
                  <c:y val="-0.01860465116279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01860465116279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0.037209302325581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
                  <c:y val="-0.03410852713178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86633765825798E-17"/>
                  <c:y val="-0.0279069767441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86633765825798E-17"/>
                  <c:y val="-0.0248062015503876"/>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86633765825798E-17"/>
                  <c:y val="-0.01860465116279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
                  <c:y val="-0.01240310077519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
                  <c:y val="-0.0310077519379845"/>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
                  <c:y val="-0.01860465116279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3732675316516E-16"/>
                  <c:y val="-0.018604651162790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Sheet1!$A$18:$A$28</c:f>
              <c:strCache>
                <c:ptCount val="11"/>
                <c:pt idx="0">
                  <c:v>Cleveland State</c:v>
                </c:pt>
                <c:pt idx="1">
                  <c:v>Kent State</c:v>
                </c:pt>
                <c:pt idx="2">
                  <c:v>Wright State</c:v>
                </c:pt>
                <c:pt idx="3">
                  <c:v>Akron</c:v>
                </c:pt>
                <c:pt idx="4">
                  <c:v>Miami</c:v>
                </c:pt>
                <c:pt idx="5">
                  <c:v>Ohio U</c:v>
                </c:pt>
                <c:pt idx="6">
                  <c:v>BGSU</c:v>
                </c:pt>
                <c:pt idx="7">
                  <c:v>Toledo</c:v>
                </c:pt>
                <c:pt idx="8">
                  <c:v>Youngstown</c:v>
                </c:pt>
                <c:pt idx="9">
                  <c:v>Cincinnati</c:v>
                </c:pt>
                <c:pt idx="10">
                  <c:v>Ohio State</c:v>
                </c:pt>
              </c:strCache>
            </c:strRef>
          </c:cat>
          <c:val>
            <c:numRef>
              <c:f>Sheet1!$D$18:$D$28</c:f>
              <c:numCache>
                <c:formatCode>0%</c:formatCode>
                <c:ptCount val="11"/>
                <c:pt idx="0">
                  <c:v>0.8164</c:v>
                </c:pt>
                <c:pt idx="1">
                  <c:v>0.7412</c:v>
                </c:pt>
                <c:pt idx="2">
                  <c:v>0.7856</c:v>
                </c:pt>
                <c:pt idx="3">
                  <c:v>0.6962</c:v>
                </c:pt>
                <c:pt idx="4">
                  <c:v>0.7204</c:v>
                </c:pt>
                <c:pt idx="5">
                  <c:v>0.6552</c:v>
                </c:pt>
                <c:pt idx="6">
                  <c:v>0.5914</c:v>
                </c:pt>
                <c:pt idx="7">
                  <c:v>0.5761</c:v>
                </c:pt>
                <c:pt idx="8">
                  <c:v>0.7182</c:v>
                </c:pt>
                <c:pt idx="9">
                  <c:v>0.4413</c:v>
                </c:pt>
                <c:pt idx="10">
                  <c:v>0.0</c:v>
                </c:pt>
              </c:numCache>
            </c:numRef>
          </c:val>
        </c:ser>
        <c:dLbls>
          <c:showLegendKey val="0"/>
          <c:showVal val="0"/>
          <c:showCatName val="0"/>
          <c:showSerName val="0"/>
          <c:showPercent val="0"/>
          <c:showBubbleSize val="0"/>
        </c:dLbls>
        <c:gapWidth val="150"/>
        <c:overlap val="100"/>
        <c:axId val="-2130195096"/>
        <c:axId val="-2130191352"/>
      </c:barChart>
      <c:catAx>
        <c:axId val="-21301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191352"/>
        <c:crosses val="autoZero"/>
        <c:auto val="1"/>
        <c:lblAlgn val="ctr"/>
        <c:lblOffset val="100"/>
        <c:noMultiLvlLbl val="0"/>
      </c:catAx>
      <c:valAx>
        <c:axId val="-2130191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195096"/>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smtClean="0"/>
              <a:t>Average University Spending Statewide</a:t>
            </a:r>
            <a:endParaRPr lang="en-US" sz="2000" baseline="0" dirty="0"/>
          </a:p>
        </c:rich>
      </c:tx>
      <c:layout/>
      <c:overlay val="0"/>
      <c:spPr>
        <a:noFill/>
        <a:ln>
          <a:noFill/>
        </a:ln>
        <a:effectLst/>
      </c:spPr>
    </c:title>
    <c:autoTitleDeleted val="0"/>
    <c:plotArea>
      <c:layout/>
      <c:pieChart>
        <c:varyColors val="1"/>
        <c:ser>
          <c:idx val="0"/>
          <c:order val="0"/>
          <c:tx>
            <c:strRef>
              <c:f>Sheet1!$B$1</c:f>
              <c:strCache>
                <c:ptCount val="1"/>
                <c:pt idx="0">
                  <c:v>University Spending</c:v>
                </c:pt>
              </c:strCache>
            </c:strRef>
          </c:tx>
          <c:dPt>
            <c:idx val="0"/>
            <c:bubble3D val="0"/>
            <c:spPr>
              <a:solidFill>
                <a:schemeClr val="accent1"/>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D99927"/>
              </a:solidFill>
              <a:ln w="19050">
                <a:solidFill>
                  <a:schemeClr val="lt1"/>
                </a:solidFill>
              </a:ln>
              <a:effectLst/>
            </c:spPr>
          </c:dPt>
          <c:dLbls>
            <c:dLbl>
              <c:idx val="0"/>
              <c:layout>
                <c:manualLayout>
                  <c:x val="-0.145517336648708"/>
                  <c:y val="0.16621033836983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fld id="{51C6A88E-F782-46DE-865A-297713D40739}" type="VALUE">
                      <a:rPr lang="en-US" sz="1800" b="1" baseline="0"/>
                      <a:pPr>
                        <a:defRPr sz="1800" b="0" i="0" u="none" strike="noStrike" kern="1200" baseline="0">
                          <a:solidFill>
                            <a:schemeClr val="lt1"/>
                          </a:solidFill>
                          <a:latin typeface="+mn-lt"/>
                          <a:ea typeface="+mn-ea"/>
                          <a:cs typeface="+mn-cs"/>
                        </a:defRPr>
                      </a:pPr>
                      <a:t>[VALUE]</a:t>
                    </a:fld>
                    <a:endParaRPr lang="en-US"/>
                  </a:p>
                </c:rich>
              </c:tx>
              <c:spPr>
                <a:solidFill>
                  <a:schemeClr val="accent1"/>
                </a:solidFill>
                <a:ln w="12700" cap="flat" cmpd="sng" algn="ctr">
                  <a:noFill/>
                  <a:prstDash val="solid"/>
                  <a:miter lim="800000"/>
                </a:ln>
                <a:effectLst/>
              </c:spPr>
              <c:showLegendKey val="0"/>
              <c:showVal val="1"/>
              <c:showCatName val="0"/>
              <c:showSerName val="0"/>
              <c:showPercent val="0"/>
              <c:showBubbleSize val="0"/>
              <c:extLst>
                <c:ext xmlns:c15="http://schemas.microsoft.com/office/drawing/2012/chart" uri="{CE6537A1-D6FC-4f65-9D91-7224C49458BB}">
                  <c15:layout>
                    <c:manualLayout>
                      <c:w val="0.1687400193396878"/>
                      <c:h val="6.8539413832374566E-2"/>
                    </c:manualLayout>
                  </c15:layout>
                  <c15:dlblFieldTable/>
                  <c15:showDataLabelsRange val="0"/>
                </c:ext>
              </c:extLst>
            </c:dLbl>
            <c:dLbl>
              <c:idx val="1"/>
              <c:layout>
                <c:manualLayout>
                  <c:x val="-0.125039922641249"/>
                  <c:y val="-0.204697865694718"/>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fld id="{DF07B05D-35C4-4EF4-B5A5-68DC56B32E59}" type="VALUE">
                      <a:rPr lang="en-US" sz="1800" b="1" baseline="0"/>
                      <a:pPr>
                        <a:defRPr sz="1800" b="0" i="0" u="none" strike="noStrike" kern="1200" baseline="0">
                          <a:solidFill>
                            <a:schemeClr val="lt1"/>
                          </a:solidFill>
                          <a:latin typeface="+mn-lt"/>
                          <a:ea typeface="+mn-ea"/>
                          <a:cs typeface="+mn-cs"/>
                        </a:defRPr>
                      </a:pPr>
                      <a:t>[VALUE]</a:t>
                    </a:fld>
                    <a:endParaRPr lang="en-US"/>
                  </a:p>
                </c:rich>
              </c:tx>
              <c:spPr>
                <a:solidFill>
                  <a:srgbClr val="00B050"/>
                </a:solidFill>
                <a:ln w="12700" cap="flat" cmpd="sng" algn="ctr">
                  <a:noFill/>
                  <a:prstDash val="solid"/>
                  <a:miter lim="800000"/>
                </a:ln>
                <a:effectLst/>
              </c:spPr>
              <c:showLegendKey val="0"/>
              <c:showVal val="1"/>
              <c:showCatName val="0"/>
              <c:showSerName val="0"/>
              <c:showPercent val="0"/>
              <c:showBubbleSize val="0"/>
              <c:extLst>
                <c:ext xmlns:c15="http://schemas.microsoft.com/office/drawing/2012/chart" uri="{CE6537A1-D6FC-4f65-9D91-7224C49458BB}">
                  <c15:layout>
                    <c:manualLayout>
                      <c:w val="0.1696969526482108"/>
                      <c:h val="9.0544871794871792E-2"/>
                    </c:manualLayout>
                  </c15:layout>
                  <c15:dlblFieldTable/>
                  <c15:showDataLabelsRange val="0"/>
                </c:ext>
              </c:extLst>
            </c:dLbl>
            <c:dLbl>
              <c:idx val="2"/>
              <c:layout>
                <c:manualLayout>
                  <c:x val="0.151756941566515"/>
                  <c:y val="0.10317628659072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fld id="{89379B3A-8063-402E-BC50-ED30AEAF7970}" type="VALUE">
                      <a:rPr lang="en-US" sz="1800" b="1" baseline="0"/>
                      <a:pPr>
                        <a:defRPr sz="1800" b="0" i="0" u="none" strike="noStrike" kern="1200" baseline="0">
                          <a:solidFill>
                            <a:schemeClr val="lt1"/>
                          </a:solidFill>
                          <a:latin typeface="+mn-lt"/>
                          <a:ea typeface="+mn-ea"/>
                          <a:cs typeface="+mn-cs"/>
                        </a:defRPr>
                      </a:pPr>
                      <a:t>[VALUE]</a:t>
                    </a:fld>
                    <a:endParaRPr lang="en-US"/>
                  </a:p>
                </c:rich>
              </c:tx>
              <c:spPr>
                <a:solidFill>
                  <a:srgbClr val="D99927"/>
                </a:solidFill>
                <a:ln w="12700" cap="flat" cmpd="sng" algn="ctr">
                  <a:noFill/>
                  <a:prstDash val="solid"/>
                  <a:miter lim="800000"/>
                </a:ln>
                <a:effectLst/>
              </c:spPr>
              <c:showLegendKey val="0"/>
              <c:showVal val="1"/>
              <c:showCatName val="0"/>
              <c:showSerName val="0"/>
              <c:showPercent val="0"/>
              <c:showBubbleSize val="0"/>
              <c:extLst>
                <c:ext xmlns:c15="http://schemas.microsoft.com/office/drawing/2012/chart" uri="{CE6537A1-D6FC-4f65-9D91-7224C49458BB}">
                  <c15:layout>
                    <c:manualLayout>
                      <c:w val="0.11660519408758115"/>
                      <c:h val="8.432351763223899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Instructional Spending</c:v>
                </c:pt>
                <c:pt idx="1">
                  <c:v>Administrative</c:v>
                </c:pt>
                <c:pt idx="2">
                  <c:v>Everything Else</c:v>
                </c:pt>
              </c:strCache>
            </c:strRef>
          </c:cat>
          <c:val>
            <c:numRef>
              <c:f>Sheet1!$B$2:$B$4</c:f>
              <c:numCache>
                <c:formatCode>0%</c:formatCode>
                <c:ptCount val="3"/>
                <c:pt idx="0">
                  <c:v>0.24</c:v>
                </c:pt>
                <c:pt idx="1">
                  <c:v>0.4</c:v>
                </c:pt>
                <c:pt idx="2">
                  <c:v>0.36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rPr>
              <a:t>Trustees by </a:t>
            </a:r>
            <a:r>
              <a:rPr lang="en-US" dirty="0" smtClean="0">
                <a:solidFill>
                  <a:sysClr val="windowText" lastClr="000000"/>
                </a:solidFill>
              </a:rPr>
              <a:t>Sector – All of Ohio</a:t>
            </a:r>
            <a:endParaRPr lang="en-US" dirty="0">
              <a:solidFill>
                <a:sysClr val="windowText" lastClr="000000"/>
              </a:solidFill>
            </a:endParaRPr>
          </a:p>
        </c:rich>
      </c:tx>
      <c:layout/>
      <c:overlay val="0"/>
      <c:spPr>
        <a:noFill/>
        <a:ln>
          <a:noFill/>
        </a:ln>
        <a:effectLst/>
      </c:spPr>
    </c:title>
    <c:autoTitleDeleted val="0"/>
    <c:plotArea>
      <c:layout/>
      <c:pieChart>
        <c:varyColors val="1"/>
        <c:ser>
          <c:idx val="0"/>
          <c:order val="0"/>
          <c:tx>
            <c:strRef>
              <c:f>Sheet1!$B$1</c:f>
              <c:strCache>
                <c:ptCount val="1"/>
                <c:pt idx="0">
                  <c:v>Trustees by Sector</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Corporate/Business</c:v>
                </c:pt>
                <c:pt idx="1">
                  <c:v>Banking/Finance</c:v>
                </c:pt>
                <c:pt idx="2">
                  <c:v>Healthcare</c:v>
                </c:pt>
                <c:pt idx="3">
                  <c:v>Law</c:v>
                </c:pt>
                <c:pt idx="4">
                  <c:v>Public </c:v>
                </c:pt>
                <c:pt idx="5">
                  <c:v>Other</c:v>
                </c:pt>
              </c:strCache>
            </c:strRef>
          </c:cat>
          <c:val>
            <c:numRef>
              <c:f>Sheet1!$B$2:$B$7</c:f>
              <c:numCache>
                <c:formatCode>General</c:formatCode>
                <c:ptCount val="6"/>
                <c:pt idx="0">
                  <c:v>40.0</c:v>
                </c:pt>
                <c:pt idx="1">
                  <c:v>21.0</c:v>
                </c:pt>
                <c:pt idx="2">
                  <c:v>17.0</c:v>
                </c:pt>
                <c:pt idx="3">
                  <c:v>19.0</c:v>
                </c:pt>
                <c:pt idx="4">
                  <c:v>7.0</c:v>
                </c:pt>
                <c:pt idx="5">
                  <c:v>10.0</c:v>
                </c:pt>
              </c:numCache>
            </c:numRef>
          </c:val>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Corporate/Business</c:v>
                </c:pt>
                <c:pt idx="1">
                  <c:v>Banking/Finance</c:v>
                </c:pt>
                <c:pt idx="2">
                  <c:v>Healthcare</c:v>
                </c:pt>
                <c:pt idx="3">
                  <c:v>Law</c:v>
                </c:pt>
                <c:pt idx="4">
                  <c:v>Public </c:v>
                </c:pt>
                <c:pt idx="5">
                  <c:v>Other</c:v>
                </c:pt>
              </c:strCache>
            </c:strRef>
          </c:cat>
          <c:val>
            <c:numRef>
              <c:f>Sheet1!$C$2:$C$7</c:f>
              <c:numCache>
                <c:formatCode>0%</c:formatCode>
                <c:ptCount val="6"/>
                <c:pt idx="0">
                  <c:v>0.35</c:v>
                </c:pt>
                <c:pt idx="1">
                  <c:v>0.18</c:v>
                </c:pt>
                <c:pt idx="2">
                  <c:v>0.15</c:v>
                </c:pt>
                <c:pt idx="3">
                  <c:v>0.17</c:v>
                </c:pt>
                <c:pt idx="4">
                  <c:v>0.06</c:v>
                </c:pt>
                <c:pt idx="5">
                  <c:v>0.09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rPr>
              <a:t>Trustees by </a:t>
            </a:r>
            <a:r>
              <a:rPr lang="en-US" dirty="0" smtClean="0">
                <a:solidFill>
                  <a:sysClr val="windowText" lastClr="000000"/>
                </a:solidFill>
              </a:rPr>
              <a:t>Sector – BGSU Only</a:t>
            </a:r>
            <a:endParaRPr lang="en-US" dirty="0">
              <a:solidFill>
                <a:sysClr val="windowText" lastClr="000000"/>
              </a:solidFill>
            </a:endParaRPr>
          </a:p>
        </c:rich>
      </c:tx>
      <c:layout/>
      <c:overlay val="0"/>
      <c:spPr>
        <a:noFill/>
        <a:ln>
          <a:noFill/>
        </a:ln>
        <a:effectLst/>
      </c:spPr>
    </c:title>
    <c:autoTitleDeleted val="0"/>
    <c:plotArea>
      <c:layout/>
      <c:pieChart>
        <c:varyColors val="1"/>
        <c:ser>
          <c:idx val="0"/>
          <c:order val="0"/>
          <c:tx>
            <c:strRef>
              <c:f>Sheet1!$B$1</c:f>
              <c:strCache>
                <c:ptCount val="1"/>
                <c:pt idx="0">
                  <c:v>Trustees by Sector</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Sheet1!$A$2:$A$6</c:f>
              <c:strCache>
                <c:ptCount val="5"/>
                <c:pt idx="0">
                  <c:v>Corporate/Business</c:v>
                </c:pt>
                <c:pt idx="1">
                  <c:v>Banking/Finance</c:v>
                </c:pt>
                <c:pt idx="2">
                  <c:v>Healthcare</c:v>
                </c:pt>
                <c:pt idx="3">
                  <c:v>Law</c:v>
                </c:pt>
                <c:pt idx="4">
                  <c:v>Public </c:v>
                </c:pt>
              </c:strCache>
            </c:strRef>
          </c:cat>
          <c:val>
            <c:numRef>
              <c:f>Sheet1!$B$2:$B$6</c:f>
              <c:numCache>
                <c:formatCode>General</c:formatCode>
                <c:ptCount val="5"/>
                <c:pt idx="0">
                  <c:v>1.0</c:v>
                </c:pt>
                <c:pt idx="1">
                  <c:v>6.0</c:v>
                </c:pt>
                <c:pt idx="2">
                  <c:v>2.0</c:v>
                </c:pt>
                <c:pt idx="3">
                  <c:v>2.0</c:v>
                </c:pt>
                <c:pt idx="4">
                  <c:v>1.0</c:v>
                </c:pt>
              </c:numCache>
            </c:numRef>
          </c:val>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Sheet1!$A$2:$A$6</c:f>
              <c:strCache>
                <c:ptCount val="5"/>
                <c:pt idx="0">
                  <c:v>Corporate/Business</c:v>
                </c:pt>
                <c:pt idx="1">
                  <c:v>Banking/Finance</c:v>
                </c:pt>
                <c:pt idx="2">
                  <c:v>Healthcare</c:v>
                </c:pt>
                <c:pt idx="3">
                  <c:v>Law</c:v>
                </c:pt>
                <c:pt idx="4">
                  <c:v>Public </c:v>
                </c:pt>
              </c:strCache>
            </c:strRef>
          </c:cat>
          <c:val>
            <c:numRef>
              <c:f>Sheet1!$C$2:$C$6</c:f>
              <c:numCache>
                <c:formatCode>General</c:formatCode>
                <c:ptCount val="5"/>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0.53935</cdr:x>
      <cdr:y>0.35119</cdr:y>
    </cdr:from>
    <cdr:to>
      <cdr:x>0.72222</cdr:x>
      <cdr:y>0.50397</cdr:y>
    </cdr:to>
    <cdr:sp macro="" textlink="">
      <cdr:nvSpPr>
        <cdr:cNvPr id="2" name="Text Box 1"/>
        <cdr:cNvSpPr txBox="1"/>
      </cdr:nvSpPr>
      <cdr:spPr>
        <a:xfrm xmlns:a="http://schemas.openxmlformats.org/drawingml/2006/main">
          <a:off x="2959100" y="1123950"/>
          <a:ext cx="1003300" cy="488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Corporate/</a:t>
          </a:r>
        </a:p>
        <a:p xmlns:a="http://schemas.openxmlformats.org/drawingml/2006/main">
          <a:r>
            <a:rPr lang="en-US" sz="1100"/>
            <a:t>Business</a:t>
          </a:r>
        </a:p>
      </cdr:txBody>
    </cdr:sp>
  </cdr:relSizeAnchor>
  <cdr:relSizeAnchor xmlns:cdr="http://schemas.openxmlformats.org/drawingml/2006/chartDrawing">
    <cdr:from>
      <cdr:x>0.40509</cdr:x>
      <cdr:y>0.21825</cdr:y>
    </cdr:from>
    <cdr:to>
      <cdr:x>0.49884</cdr:x>
      <cdr:y>0.30357</cdr:y>
    </cdr:to>
    <cdr:sp macro="" textlink="">
      <cdr:nvSpPr>
        <cdr:cNvPr id="3" name="Text Box 2"/>
        <cdr:cNvSpPr txBox="1"/>
      </cdr:nvSpPr>
      <cdr:spPr>
        <a:xfrm xmlns:a="http://schemas.openxmlformats.org/drawingml/2006/main">
          <a:off x="2222500" y="698500"/>
          <a:ext cx="514350" cy="27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Other</a:t>
          </a:r>
        </a:p>
      </cdr:txBody>
    </cdr:sp>
  </cdr:relSizeAnchor>
  <cdr:relSizeAnchor xmlns:cdr="http://schemas.openxmlformats.org/drawingml/2006/chartDrawing">
    <cdr:from>
      <cdr:x>0.31366</cdr:x>
      <cdr:y>0.48016</cdr:y>
    </cdr:from>
    <cdr:to>
      <cdr:x>0.43634</cdr:x>
      <cdr:y>0.6131</cdr:y>
    </cdr:to>
    <cdr:sp macro="" textlink="">
      <cdr:nvSpPr>
        <cdr:cNvPr id="4" name="Text Box 3"/>
        <cdr:cNvSpPr txBox="1"/>
      </cdr:nvSpPr>
      <cdr:spPr>
        <a:xfrm xmlns:a="http://schemas.openxmlformats.org/drawingml/2006/main">
          <a:off x="1720850" y="1536700"/>
          <a:ext cx="673100" cy="425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Law</a:t>
          </a:r>
        </a:p>
      </cdr:txBody>
    </cdr:sp>
  </cdr:relSizeAnchor>
  <cdr:relSizeAnchor xmlns:cdr="http://schemas.openxmlformats.org/drawingml/2006/chartDrawing">
    <cdr:from>
      <cdr:x>0.31944</cdr:x>
      <cdr:y>0.69246</cdr:y>
    </cdr:from>
    <cdr:to>
      <cdr:x>0.47338</cdr:x>
      <cdr:y>0.7996</cdr:y>
    </cdr:to>
    <cdr:sp macro="" textlink="">
      <cdr:nvSpPr>
        <cdr:cNvPr id="5" name="Text Box 4"/>
        <cdr:cNvSpPr txBox="1"/>
      </cdr:nvSpPr>
      <cdr:spPr>
        <a:xfrm xmlns:a="http://schemas.openxmlformats.org/drawingml/2006/main">
          <a:off x="1752600" y="2216150"/>
          <a:ext cx="84455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Healthcare</a:t>
          </a:r>
        </a:p>
      </cdr:txBody>
    </cdr:sp>
  </cdr:relSizeAnchor>
  <cdr:relSizeAnchor xmlns:cdr="http://schemas.openxmlformats.org/drawingml/2006/chartDrawing">
    <cdr:from>
      <cdr:x>0.48148</cdr:x>
      <cdr:y>0.70635</cdr:y>
    </cdr:from>
    <cdr:to>
      <cdr:x>0.62153</cdr:x>
      <cdr:y>0.86111</cdr:y>
    </cdr:to>
    <cdr:sp macro="" textlink="">
      <cdr:nvSpPr>
        <cdr:cNvPr id="6" name="Text Box 5"/>
        <cdr:cNvSpPr txBox="1"/>
      </cdr:nvSpPr>
      <cdr:spPr>
        <a:xfrm xmlns:a="http://schemas.openxmlformats.org/drawingml/2006/main">
          <a:off x="2641600" y="2260600"/>
          <a:ext cx="7683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Banking/</a:t>
          </a:r>
        </a:p>
        <a:p xmlns:a="http://schemas.openxmlformats.org/drawingml/2006/main">
          <a:r>
            <a:rPr lang="en-US" sz="1100"/>
            <a:t>Finance</a:t>
          </a:r>
        </a:p>
      </cdr:txBody>
    </cdr:sp>
  </cdr:relSizeAnchor>
  <cdr:relSizeAnchor xmlns:cdr="http://schemas.openxmlformats.org/drawingml/2006/chartDrawing">
    <cdr:from>
      <cdr:x>0.30903</cdr:x>
      <cdr:y>0.25794</cdr:y>
    </cdr:from>
    <cdr:to>
      <cdr:x>0.45486</cdr:x>
      <cdr:y>0.44246</cdr:y>
    </cdr:to>
    <cdr:sp macro="" textlink="">
      <cdr:nvSpPr>
        <cdr:cNvPr id="7" name="Text Box 6"/>
        <cdr:cNvSpPr txBox="1"/>
      </cdr:nvSpPr>
      <cdr:spPr>
        <a:xfrm xmlns:a="http://schemas.openxmlformats.org/drawingml/2006/main">
          <a:off x="1695454" y="825502"/>
          <a:ext cx="800082" cy="5905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Public/</a:t>
          </a:r>
        </a:p>
        <a:p xmlns:a="http://schemas.openxmlformats.org/drawingml/2006/main">
          <a:r>
            <a:rPr lang="en-US" sz="1100" dirty="0"/>
            <a:t>       NP</a:t>
          </a:r>
        </a:p>
      </cdr:txBody>
    </cdr:sp>
  </cdr:relSizeAnchor>
  <cdr:relSizeAnchor xmlns:cdr="http://schemas.openxmlformats.org/drawingml/2006/chartDrawing">
    <cdr:from>
      <cdr:x>0.37847</cdr:x>
      <cdr:y>0.35119</cdr:y>
    </cdr:from>
    <cdr:to>
      <cdr:x>0.46759</cdr:x>
      <cdr:y>0.43849</cdr:y>
    </cdr:to>
    <cdr:sp macro="" textlink="">
      <cdr:nvSpPr>
        <cdr:cNvPr id="8" name="Text Box 7"/>
        <cdr:cNvSpPr txBox="1"/>
      </cdr:nvSpPr>
      <cdr:spPr>
        <a:xfrm xmlns:a="http://schemas.openxmlformats.org/drawingml/2006/main">
          <a:off x="2076450" y="1123950"/>
          <a:ext cx="48895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a:t>
          </a:r>
        </a:p>
      </cdr:txBody>
    </cdr:sp>
  </cdr:relSizeAnchor>
  <cdr:relSizeAnchor xmlns:cdr="http://schemas.openxmlformats.org/drawingml/2006/chartDrawing">
    <cdr:from>
      <cdr:x>0.4294</cdr:x>
      <cdr:y>0.30159</cdr:y>
    </cdr:from>
    <cdr:to>
      <cdr:x>0.49537</cdr:x>
      <cdr:y>0.375</cdr:y>
    </cdr:to>
    <cdr:sp macro="" textlink="">
      <cdr:nvSpPr>
        <cdr:cNvPr id="9" name="Text Box 8"/>
        <cdr:cNvSpPr txBox="1"/>
      </cdr:nvSpPr>
      <cdr:spPr>
        <a:xfrm xmlns:a="http://schemas.openxmlformats.org/drawingml/2006/main">
          <a:off x="2355850" y="965200"/>
          <a:ext cx="361950" cy="23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9%</a:t>
          </a:r>
        </a:p>
        <a:p xmlns:a="http://schemas.openxmlformats.org/drawingml/2006/main">
          <a:endParaRPr lang="en-US" sz="1100"/>
        </a:p>
      </cdr:txBody>
    </cdr:sp>
  </cdr:relSizeAnchor>
  <cdr:relSizeAnchor xmlns:cdr="http://schemas.openxmlformats.org/drawingml/2006/chartDrawing">
    <cdr:from>
      <cdr:x>0.56019</cdr:x>
      <cdr:y>0.46429</cdr:y>
    </cdr:from>
    <cdr:to>
      <cdr:x>0.65278</cdr:x>
      <cdr:y>0.54563</cdr:y>
    </cdr:to>
    <cdr:sp macro="" textlink="">
      <cdr:nvSpPr>
        <cdr:cNvPr id="10" name="Text Box 9"/>
        <cdr:cNvSpPr txBox="1"/>
      </cdr:nvSpPr>
      <cdr:spPr>
        <a:xfrm xmlns:a="http://schemas.openxmlformats.org/drawingml/2006/main">
          <a:off x="3073400" y="1485900"/>
          <a:ext cx="508000" cy="260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35%</a:t>
          </a:r>
        </a:p>
      </cdr:txBody>
    </cdr:sp>
  </cdr:relSizeAnchor>
  <cdr:relSizeAnchor xmlns:cdr="http://schemas.openxmlformats.org/drawingml/2006/chartDrawing">
    <cdr:from>
      <cdr:x>0.37847</cdr:x>
      <cdr:y>0.48611</cdr:y>
    </cdr:from>
    <cdr:to>
      <cdr:x>0.47917</cdr:x>
      <cdr:y>0.56349</cdr:y>
    </cdr:to>
    <cdr:sp macro="" textlink="">
      <cdr:nvSpPr>
        <cdr:cNvPr id="11" name="Text Box 10"/>
        <cdr:cNvSpPr txBox="1"/>
      </cdr:nvSpPr>
      <cdr:spPr>
        <a:xfrm xmlns:a="http://schemas.openxmlformats.org/drawingml/2006/main">
          <a:off x="2076450" y="1555750"/>
          <a:ext cx="5524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a:t>
          </a:r>
        </a:p>
      </cdr:txBody>
    </cdr:sp>
  </cdr:relSizeAnchor>
  <cdr:relSizeAnchor xmlns:cdr="http://schemas.openxmlformats.org/drawingml/2006/chartDrawing">
    <cdr:from>
      <cdr:x>0.40278</cdr:x>
      <cdr:y>0.61508</cdr:y>
    </cdr:from>
    <cdr:to>
      <cdr:x>0.49421</cdr:x>
      <cdr:y>0.68056</cdr:y>
    </cdr:to>
    <cdr:sp macro="" textlink="">
      <cdr:nvSpPr>
        <cdr:cNvPr id="12" name="Text Box 11"/>
        <cdr:cNvSpPr txBox="1"/>
      </cdr:nvSpPr>
      <cdr:spPr>
        <a:xfrm xmlns:a="http://schemas.openxmlformats.org/drawingml/2006/main">
          <a:off x="2209800" y="1968500"/>
          <a:ext cx="501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15%</a:t>
          </a:r>
        </a:p>
      </cdr:txBody>
    </cdr:sp>
  </cdr:relSizeAnchor>
  <cdr:relSizeAnchor xmlns:cdr="http://schemas.openxmlformats.org/drawingml/2006/chartDrawing">
    <cdr:from>
      <cdr:x>0.48727</cdr:x>
      <cdr:y>0.62103</cdr:y>
    </cdr:from>
    <cdr:to>
      <cdr:x>0.5706</cdr:x>
      <cdr:y>0.71627</cdr:y>
    </cdr:to>
    <cdr:sp macro="" textlink="">
      <cdr:nvSpPr>
        <cdr:cNvPr id="13" name="Text Box 12"/>
        <cdr:cNvSpPr txBox="1"/>
      </cdr:nvSpPr>
      <cdr:spPr>
        <a:xfrm xmlns:a="http://schemas.openxmlformats.org/drawingml/2006/main">
          <a:off x="2673350" y="198755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a:t>
          </a:r>
        </a:p>
      </cdr:txBody>
    </cdr:sp>
  </cdr:relSizeAnchor>
</c:userShapes>
</file>

<file path=ppt/drawings/drawing2.xml><?xml version="1.0" encoding="utf-8"?>
<c:userShapes xmlns:c="http://schemas.openxmlformats.org/drawingml/2006/chart">
  <cdr:relSizeAnchor xmlns:cdr="http://schemas.openxmlformats.org/drawingml/2006/chartDrawing">
    <cdr:from>
      <cdr:x>0.48684</cdr:x>
      <cdr:y>0.17966</cdr:y>
    </cdr:from>
    <cdr:to>
      <cdr:x>0.66971</cdr:x>
      <cdr:y>0.33244</cdr:y>
    </cdr:to>
    <cdr:sp macro="" textlink="">
      <cdr:nvSpPr>
        <cdr:cNvPr id="2" name="Text Box 1"/>
        <cdr:cNvSpPr txBox="1"/>
      </cdr:nvSpPr>
      <cdr:spPr>
        <a:xfrm xmlns:a="http://schemas.openxmlformats.org/drawingml/2006/main">
          <a:off x="2819400" y="634485"/>
          <a:ext cx="1059036" cy="539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Corporate/</a:t>
          </a:r>
        </a:p>
        <a:p xmlns:a="http://schemas.openxmlformats.org/drawingml/2006/main">
          <a:r>
            <a:rPr lang="en-US" sz="1100" dirty="0"/>
            <a:t>Business</a:t>
          </a:r>
        </a:p>
      </cdr:txBody>
    </cdr:sp>
  </cdr:relSizeAnchor>
  <cdr:relSizeAnchor xmlns:cdr="http://schemas.openxmlformats.org/drawingml/2006/chartDrawing">
    <cdr:from>
      <cdr:x>0.31579</cdr:x>
      <cdr:y>0.33069</cdr:y>
    </cdr:from>
    <cdr:to>
      <cdr:x>0.43847</cdr:x>
      <cdr:y>0.46363</cdr:y>
    </cdr:to>
    <cdr:sp macro="" textlink="">
      <cdr:nvSpPr>
        <cdr:cNvPr id="4" name="Text Box 3"/>
        <cdr:cNvSpPr txBox="1"/>
      </cdr:nvSpPr>
      <cdr:spPr>
        <a:xfrm xmlns:a="http://schemas.openxmlformats.org/drawingml/2006/main">
          <a:off x="1828800" y="1167885"/>
          <a:ext cx="710464" cy="469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Law</a:t>
          </a:r>
        </a:p>
      </cdr:txBody>
    </cdr:sp>
  </cdr:relSizeAnchor>
  <cdr:relSizeAnchor xmlns:cdr="http://schemas.openxmlformats.org/drawingml/2006/chartDrawing">
    <cdr:from>
      <cdr:x>0.28947</cdr:x>
      <cdr:y>0.58961</cdr:y>
    </cdr:from>
    <cdr:to>
      <cdr:x>0.44341</cdr:x>
      <cdr:y>0.69675</cdr:y>
    </cdr:to>
    <cdr:sp macro="" textlink="">
      <cdr:nvSpPr>
        <cdr:cNvPr id="5" name="Text Box 4"/>
        <cdr:cNvSpPr txBox="1"/>
      </cdr:nvSpPr>
      <cdr:spPr>
        <a:xfrm xmlns:a="http://schemas.openxmlformats.org/drawingml/2006/main">
          <a:off x="1676400" y="2082285"/>
          <a:ext cx="891498" cy="378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Healthcare</a:t>
          </a:r>
        </a:p>
      </cdr:txBody>
    </cdr:sp>
  </cdr:relSizeAnchor>
  <cdr:relSizeAnchor xmlns:cdr="http://schemas.openxmlformats.org/drawingml/2006/chartDrawing">
    <cdr:from>
      <cdr:x>0.53947</cdr:x>
      <cdr:y>0.5</cdr:y>
    </cdr:from>
    <cdr:to>
      <cdr:x>0.67952</cdr:x>
      <cdr:y>0.65476</cdr:y>
    </cdr:to>
    <cdr:sp macro="" textlink="">
      <cdr:nvSpPr>
        <cdr:cNvPr id="6" name="Text Box 5"/>
        <cdr:cNvSpPr txBox="1"/>
      </cdr:nvSpPr>
      <cdr:spPr>
        <a:xfrm xmlns:a="http://schemas.openxmlformats.org/drawingml/2006/main">
          <a:off x="3124200" y="1765815"/>
          <a:ext cx="811058" cy="546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Banking/</a:t>
          </a:r>
        </a:p>
        <a:p xmlns:a="http://schemas.openxmlformats.org/drawingml/2006/main">
          <a:r>
            <a:rPr lang="en-US" sz="1100" dirty="0"/>
            <a:t>Finance</a:t>
          </a:r>
        </a:p>
      </cdr:txBody>
    </cdr:sp>
  </cdr:relSizeAnchor>
  <cdr:relSizeAnchor xmlns:cdr="http://schemas.openxmlformats.org/drawingml/2006/chartDrawing">
    <cdr:from>
      <cdr:x>0.55263</cdr:x>
      <cdr:y>0.63276</cdr:y>
    </cdr:from>
    <cdr:to>
      <cdr:x>0.64522</cdr:x>
      <cdr:y>0.7141</cdr:y>
    </cdr:to>
    <cdr:sp macro="" textlink="">
      <cdr:nvSpPr>
        <cdr:cNvPr id="10" name="Text Box 9"/>
        <cdr:cNvSpPr txBox="1"/>
      </cdr:nvSpPr>
      <cdr:spPr>
        <a:xfrm xmlns:a="http://schemas.openxmlformats.org/drawingml/2006/main">
          <a:off x="3200400" y="2234685"/>
          <a:ext cx="536207" cy="287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50%</a:t>
          </a:r>
          <a:endParaRPr lang="en-US" sz="1100" dirty="0"/>
        </a:p>
      </cdr:txBody>
    </cdr:sp>
  </cdr:relSizeAnchor>
  <cdr:relSizeAnchor xmlns:cdr="http://schemas.openxmlformats.org/drawingml/2006/chartDrawing">
    <cdr:from>
      <cdr:x>0.31579</cdr:x>
      <cdr:y>0.67592</cdr:y>
    </cdr:from>
    <cdr:to>
      <cdr:x>0.39474</cdr:x>
      <cdr:y>0.74064</cdr:y>
    </cdr:to>
    <cdr:sp macro="" textlink="">
      <cdr:nvSpPr>
        <cdr:cNvPr id="14" name="TextBox 13"/>
        <cdr:cNvSpPr txBox="1"/>
      </cdr:nvSpPr>
      <cdr:spPr>
        <a:xfrm xmlns:a="http://schemas.openxmlformats.org/drawingml/2006/main">
          <a:off x="1828800" y="2387085"/>
          <a:ext cx="457215" cy="228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17</a:t>
          </a:r>
          <a:r>
            <a:rPr lang="en-US" sz="1100" dirty="0" smtClean="0"/>
            <a:t>%</a:t>
          </a:r>
          <a:endParaRPr lang="en-US" sz="1100" dirty="0"/>
        </a:p>
      </cdr:txBody>
    </cdr:sp>
  </cdr:relSizeAnchor>
  <cdr:relSizeAnchor xmlns:cdr="http://schemas.openxmlformats.org/drawingml/2006/chartDrawing">
    <cdr:from>
      <cdr:x>0.43421</cdr:x>
      <cdr:y>0.29295</cdr:y>
    </cdr:from>
    <cdr:to>
      <cdr:x>0.52631</cdr:x>
      <cdr:y>0.37926</cdr:y>
    </cdr:to>
    <cdr:sp macro="" textlink="">
      <cdr:nvSpPr>
        <cdr:cNvPr id="15" name="TextBox 14"/>
        <cdr:cNvSpPr txBox="1"/>
      </cdr:nvSpPr>
      <cdr:spPr>
        <a:xfrm xmlns:a="http://schemas.openxmlformats.org/drawingml/2006/main">
          <a:off x="2514600" y="1034595"/>
          <a:ext cx="533370"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8%</a:t>
          </a:r>
          <a:endParaRPr lang="en-US" sz="1100" dirty="0"/>
        </a:p>
      </cdr:txBody>
    </cdr:sp>
  </cdr:relSizeAnchor>
  <cdr:relSizeAnchor xmlns:cdr="http://schemas.openxmlformats.org/drawingml/2006/chartDrawing">
    <cdr:from>
      <cdr:x>0.31579</cdr:x>
      <cdr:y>0.42297</cdr:y>
    </cdr:from>
    <cdr:to>
      <cdr:x>0.40789</cdr:x>
      <cdr:y>0.50928</cdr:y>
    </cdr:to>
    <cdr:sp macro="" textlink="">
      <cdr:nvSpPr>
        <cdr:cNvPr id="16" name="TextBox 15"/>
        <cdr:cNvSpPr txBox="1"/>
      </cdr:nvSpPr>
      <cdr:spPr>
        <a:xfrm xmlns:a="http://schemas.openxmlformats.org/drawingml/2006/main">
          <a:off x="1828800" y="1493759"/>
          <a:ext cx="533370"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17%</a:t>
          </a:r>
          <a:endParaRPr lang="en-US" sz="1100" dirty="0"/>
        </a:p>
      </cdr:txBody>
    </cdr:sp>
  </cdr:relSizeAnchor>
  <cdr:relSizeAnchor xmlns:cdr="http://schemas.openxmlformats.org/drawingml/2006/chartDrawing">
    <cdr:from>
      <cdr:x>0.40789</cdr:x>
      <cdr:y>0.17966</cdr:y>
    </cdr:from>
    <cdr:to>
      <cdr:x>0.48684</cdr:x>
      <cdr:y>0.30912</cdr:y>
    </cdr:to>
    <cdr:sp macro="" textlink="">
      <cdr:nvSpPr>
        <cdr:cNvPr id="3" name="TextBox 2"/>
        <cdr:cNvSpPr txBox="1"/>
      </cdr:nvSpPr>
      <cdr:spPr>
        <a:xfrm xmlns:a="http://schemas.openxmlformats.org/drawingml/2006/main">
          <a:off x="2362200" y="634485"/>
          <a:ext cx="457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0.29295</cdr:y>
    </cdr:from>
    <cdr:to>
      <cdr:x>0.5921</cdr:x>
      <cdr:y>0.37926</cdr:y>
    </cdr:to>
    <cdr:sp macro="" textlink="">
      <cdr:nvSpPr>
        <cdr:cNvPr id="11" name="TextBox 1"/>
        <cdr:cNvSpPr txBox="1"/>
      </cdr:nvSpPr>
      <cdr:spPr>
        <a:xfrm xmlns:a="http://schemas.openxmlformats.org/drawingml/2006/main">
          <a:off x="2895600" y="1034595"/>
          <a:ext cx="533370"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8%</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3/17/17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3/17/17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3/17/17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3/17/17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3/17/17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3/17/17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3/17/17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3/17/17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3/17/17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3/17/17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3/17/17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3/17/17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mailto:sara@ocaaup.org" TargetMode="External"/><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hyperlink" Target="mailto:john.mcnay@u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Ohio Politics &amp;</a:t>
            </a:r>
            <a:br>
              <a:rPr lang="en-US" dirty="0" smtClean="0"/>
            </a:br>
            <a:r>
              <a:rPr lang="en-US" dirty="0" smtClean="0"/>
              <a:t>Higher Education</a:t>
            </a:r>
            <a:endParaRPr lang="en-US" dirty="0"/>
          </a:p>
        </p:txBody>
      </p:sp>
      <p:sp>
        <p:nvSpPr>
          <p:cNvPr id="3" name="Subtitle 2"/>
          <p:cNvSpPr>
            <a:spLocks noGrp="1"/>
          </p:cNvSpPr>
          <p:nvPr>
            <p:ph type="subTitle" idx="1"/>
          </p:nvPr>
        </p:nvSpPr>
        <p:spPr>
          <a:xfrm>
            <a:off x="4672383" y="4927600"/>
            <a:ext cx="7008574" cy="1701800"/>
          </a:xfrm>
        </p:spPr>
        <p:txBody>
          <a:bodyPr>
            <a:normAutofit fontScale="85000" lnSpcReduction="10000"/>
          </a:bodyPr>
          <a:lstStyle/>
          <a:p>
            <a:r>
              <a:rPr lang="en-US" dirty="0" smtClean="0"/>
              <a:t>John T. McNay, Ph.D.</a:t>
            </a:r>
            <a:br>
              <a:rPr lang="en-US" dirty="0" smtClean="0"/>
            </a:br>
            <a:r>
              <a:rPr lang="en-US" dirty="0" smtClean="0"/>
              <a:t>President, Ohio Conference AAUP</a:t>
            </a:r>
          </a:p>
          <a:p>
            <a:endParaRPr lang="en-US" dirty="0"/>
          </a:p>
          <a:p>
            <a:r>
              <a:rPr lang="en-US" dirty="0" smtClean="0"/>
              <a:t>Sara Kilpatrick</a:t>
            </a:r>
            <a:br>
              <a:rPr lang="en-US" dirty="0" smtClean="0"/>
            </a:br>
            <a:r>
              <a:rPr lang="en-US" dirty="0" smtClean="0"/>
              <a:t>Executive Director, Ohio Conference AAUP</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72" y="0"/>
            <a:ext cx="10157354" cy="939800"/>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41412" y="914400"/>
            <a:ext cx="4973041" cy="512064"/>
          </a:xfrm>
        </p:spPr>
        <p:txBody>
          <a:bodyPr/>
          <a:lstStyle/>
          <a:p>
            <a:r>
              <a:rPr lang="en-US" dirty="0" smtClean="0"/>
              <a:t>Lack of State Funding</a:t>
            </a:r>
            <a:endParaRPr lang="en-US" dirty="0"/>
          </a:p>
        </p:txBody>
      </p:sp>
      <p:pic>
        <p:nvPicPr>
          <p:cNvPr id="7" name="Picture 6"/>
          <p:cNvPicPr>
            <a:picLocks noChangeAspect="1"/>
          </p:cNvPicPr>
          <p:nvPr/>
        </p:nvPicPr>
        <p:blipFill>
          <a:blip r:embed="rId2"/>
          <a:stretch>
            <a:fillRect/>
          </a:stretch>
        </p:blipFill>
        <p:spPr>
          <a:xfrm>
            <a:off x="4494212" y="939800"/>
            <a:ext cx="4676694" cy="5918200"/>
          </a:xfrm>
          <a:prstGeom prst="rect">
            <a:avLst/>
          </a:prstGeom>
        </p:spPr>
      </p:pic>
      <p:sp>
        <p:nvSpPr>
          <p:cNvPr id="9" name="Left Arrow 8"/>
          <p:cNvSpPr/>
          <p:nvPr/>
        </p:nvSpPr>
        <p:spPr>
          <a:xfrm>
            <a:off x="7389812" y="4419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0412" y="5029200"/>
            <a:ext cx="1838820" cy="1754326"/>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 change in spending per student, inflation adjusted, FY 08-16 </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635000"/>
          </a:xfrm>
        </p:spPr>
        <p:txBody>
          <a:bodyPr>
            <a:normAutofit fontScale="90000"/>
          </a:bodyPr>
          <a:lstStyle/>
          <a:p>
            <a:r>
              <a:rPr lang="en-US" dirty="0" smtClean="0"/>
              <a:t>CCP &amp; CBE</a:t>
            </a:r>
            <a:endParaRPr lang="en-US" dirty="0"/>
          </a:p>
        </p:txBody>
      </p:sp>
      <p:sp>
        <p:nvSpPr>
          <p:cNvPr id="14" name="Content Placeholder 13"/>
          <p:cNvSpPr>
            <a:spLocks noGrp="1"/>
          </p:cNvSpPr>
          <p:nvPr>
            <p:ph idx="1"/>
          </p:nvPr>
        </p:nvSpPr>
        <p:spPr>
          <a:xfrm>
            <a:off x="1117309" y="1219200"/>
            <a:ext cx="10157354" cy="5334000"/>
          </a:xfrm>
        </p:spPr>
        <p:txBody>
          <a:bodyPr>
            <a:normAutofit/>
          </a:bodyPr>
          <a:lstStyle/>
          <a:p>
            <a:r>
              <a:rPr lang="en-US" dirty="0" smtClean="0"/>
              <a:t>College Credit Plus</a:t>
            </a:r>
          </a:p>
          <a:p>
            <a:pPr lvl="1"/>
            <a:r>
              <a:rPr lang="en-US" dirty="0" smtClean="0"/>
              <a:t>Students as early as 7</a:t>
            </a:r>
            <a:r>
              <a:rPr lang="en-US" baseline="30000" dirty="0" smtClean="0"/>
              <a:t>th</a:t>
            </a:r>
            <a:r>
              <a:rPr lang="en-US" dirty="0" smtClean="0"/>
              <a:t> grade</a:t>
            </a:r>
          </a:p>
          <a:p>
            <a:pPr lvl="1"/>
            <a:r>
              <a:rPr lang="en-US" dirty="0" smtClean="0"/>
              <a:t>Delivery methods: 1) high school teacher in high school, 2) faculty at the college, 3) faculty at the high school, 4) online</a:t>
            </a:r>
          </a:p>
          <a:p>
            <a:pPr lvl="1"/>
            <a:r>
              <a:rPr lang="en-US" dirty="0" smtClean="0"/>
              <a:t>ODHE Data:</a:t>
            </a:r>
          </a:p>
          <a:p>
            <a:pPr lvl="2"/>
            <a:r>
              <a:rPr lang="en-US" dirty="0" smtClean="0"/>
              <a:t>.5 higher GPAs than undergrads in same courses</a:t>
            </a:r>
          </a:p>
          <a:p>
            <a:pPr lvl="2"/>
            <a:r>
              <a:rPr lang="en-US" dirty="0" smtClean="0"/>
              <a:t>Students taught in high school by high school teachers have higher GPAs	</a:t>
            </a:r>
          </a:p>
          <a:p>
            <a:pPr lvl="1"/>
            <a:r>
              <a:rPr lang="en-US" dirty="0" smtClean="0"/>
              <a:t>Quality?</a:t>
            </a:r>
          </a:p>
          <a:p>
            <a:pPr lvl="1"/>
            <a:r>
              <a:rPr lang="en-US" dirty="0" smtClean="0"/>
              <a:t>Financial impact on colleges and universities</a:t>
            </a:r>
          </a:p>
          <a:p>
            <a:r>
              <a:rPr lang="en-US" dirty="0" smtClean="0"/>
              <a:t>Competency-Based Education</a:t>
            </a:r>
          </a:p>
          <a:p>
            <a:pPr lvl="1"/>
            <a:r>
              <a:rPr lang="en-US" dirty="0" smtClean="0"/>
              <a:t>OK in certain areas</a:t>
            </a:r>
          </a:p>
          <a:p>
            <a:pPr lvl="1"/>
            <a:r>
              <a:rPr lang="en-US" dirty="0" smtClean="0"/>
              <a:t>Could create more disparity </a:t>
            </a:r>
            <a:endParaRPr lang="en-US" dirty="0"/>
          </a:p>
          <a:p>
            <a:pPr marL="0" indent="0">
              <a:buNone/>
            </a:pPr>
            <a:endParaRPr lang="en-US" dirty="0" smtClean="0"/>
          </a:p>
          <a:p>
            <a:pPr marL="0" indent="0">
              <a:buNone/>
            </a:pPr>
            <a:endParaRPr lang="en-US" dirty="0"/>
          </a:p>
          <a:p>
            <a:endParaRPr lang="en-US" dirty="0"/>
          </a:p>
        </p:txBody>
      </p:sp>
      <p:pic>
        <p:nvPicPr>
          <p:cNvPr id="2" name="Picture 1"/>
          <p:cNvPicPr>
            <a:picLocks noChangeAspect="1"/>
          </p:cNvPicPr>
          <p:nvPr/>
        </p:nvPicPr>
        <p:blipFill>
          <a:blip r:embed="rId2"/>
          <a:stretch>
            <a:fillRect/>
          </a:stretch>
        </p:blipFill>
        <p:spPr>
          <a:xfrm>
            <a:off x="6323012" y="228600"/>
            <a:ext cx="5257800" cy="1314450"/>
          </a:xfrm>
          <a:prstGeom prst="rect">
            <a:avLst/>
          </a:prstGeom>
        </p:spPr>
      </p:pic>
    </p:spTree>
    <p:extLst>
      <p:ext uri="{BB962C8B-B14F-4D97-AF65-F5344CB8AC3E}">
        <p14:creationId xmlns:p14="http://schemas.microsoft.com/office/powerpoint/2010/main" val="297561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72" y="304800"/>
            <a:ext cx="10157354" cy="939800"/>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41412" y="1408183"/>
            <a:ext cx="6096000" cy="512064"/>
          </a:xfrm>
        </p:spPr>
        <p:txBody>
          <a:bodyPr/>
          <a:lstStyle/>
          <a:p>
            <a:r>
              <a:rPr lang="en-US" dirty="0" smtClean="0"/>
              <a:t>Deep in Debt: The Building Boom</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77027203"/>
              </p:ext>
            </p:extLst>
          </p:nvPr>
        </p:nvGraphicFramePr>
        <p:xfrm>
          <a:off x="1522412" y="2072655"/>
          <a:ext cx="8458201" cy="4480545"/>
        </p:xfrm>
        <a:graphic>
          <a:graphicData uri="http://schemas.openxmlformats.org/drawingml/2006/table">
            <a:tbl>
              <a:tblPr firstRow="1" firstCol="1" bandRow="1">
                <a:tableStyleId>{5C22544A-7EE6-4342-B048-85BDC9FD1C3A}</a:tableStyleId>
              </a:tblPr>
              <a:tblGrid>
                <a:gridCol w="3549423"/>
                <a:gridCol w="1639616"/>
                <a:gridCol w="1700031"/>
                <a:gridCol w="1569131"/>
              </a:tblGrid>
              <a:tr h="298703">
                <a:tc>
                  <a:txBody>
                    <a:bodyPr/>
                    <a:lstStyle/>
                    <a:p>
                      <a:pPr marL="0" marR="0" algn="ctr">
                        <a:lnSpc>
                          <a:spcPct val="115000"/>
                        </a:lnSpc>
                        <a:spcBef>
                          <a:spcPts val="0"/>
                        </a:spcBef>
                        <a:spcAft>
                          <a:spcPts val="0"/>
                        </a:spcAft>
                      </a:pPr>
                      <a:r>
                        <a:rPr lang="en-US" sz="1250" dirty="0">
                          <a:effectLst/>
                        </a:rPr>
                        <a:t>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2005 Debt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2015 Debt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The Ohio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$877,540,000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$2,743,351,000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University of Cincinnati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$877,453,000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$1,060,120,000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Miami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$168,613,252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$622,306,800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Ohio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$167,529,147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$543,347,988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Kent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$279,692,000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$505,173,000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The University of Akron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$258,484,797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$453,581,325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The University of Toledo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$176,779,000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$298,187,000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Cleveland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$115,923,075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$239,322,461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Bowling Green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1">
                        <a:lumMod val="40000"/>
                        <a:lumOff val="60000"/>
                      </a:schemeClr>
                    </a:solidFill>
                  </a:tcPr>
                </a:tc>
                <a:tc>
                  <a:txBody>
                    <a:bodyPr/>
                    <a:lstStyle/>
                    <a:p>
                      <a:pPr marL="0" marR="0" algn="ctr">
                        <a:lnSpc>
                          <a:spcPct val="115000"/>
                        </a:lnSpc>
                        <a:spcBef>
                          <a:spcPts val="0"/>
                        </a:spcBef>
                        <a:spcAft>
                          <a:spcPts val="0"/>
                        </a:spcAft>
                      </a:pPr>
                      <a:r>
                        <a:rPr lang="en-US" sz="1250">
                          <a:effectLst/>
                        </a:rPr>
                        <a:t>$109,000,000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1">
                        <a:lumMod val="40000"/>
                        <a:lumOff val="60000"/>
                      </a:schemeClr>
                    </a:solidFill>
                  </a:tcPr>
                </a:tc>
                <a:tc>
                  <a:txBody>
                    <a:bodyPr/>
                    <a:lstStyle/>
                    <a:p>
                      <a:pPr marL="0" marR="0" algn="ctr">
                        <a:lnSpc>
                          <a:spcPct val="115000"/>
                        </a:lnSpc>
                        <a:spcBef>
                          <a:spcPts val="0"/>
                        </a:spcBef>
                        <a:spcAft>
                          <a:spcPts val="0"/>
                        </a:spcAft>
                      </a:pPr>
                      <a:r>
                        <a:rPr lang="en-US" sz="1250">
                          <a:effectLst/>
                        </a:rPr>
                        <a:t>$134,457,569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1">
                        <a:lumMod val="40000"/>
                        <a:lumOff val="60000"/>
                      </a:schemeClr>
                    </a:solidFill>
                  </a:tcPr>
                </a:tc>
                <a:tc>
                  <a:txBody>
                    <a:bodyPr/>
                    <a:lstStyle/>
                    <a:p>
                      <a:pPr marL="0" marR="0" algn="ctr">
                        <a:lnSpc>
                          <a:spcPct val="115000"/>
                        </a:lnSpc>
                        <a:spcBef>
                          <a:spcPts val="0"/>
                        </a:spcBef>
                        <a:spcAft>
                          <a:spcPts val="0"/>
                        </a:spcAft>
                      </a:pPr>
                      <a:r>
                        <a:rPr lang="en-US" sz="125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40000"/>
                        <a:lumOff val="60000"/>
                      </a:schemeClr>
                    </a:solidFill>
                  </a:tcPr>
                </a:tc>
              </a:tr>
              <a:tr h="298703">
                <a:tc>
                  <a:txBody>
                    <a:bodyPr/>
                    <a:lstStyle/>
                    <a:p>
                      <a:pPr marL="0" marR="0">
                        <a:lnSpc>
                          <a:spcPct val="115000"/>
                        </a:lnSpc>
                        <a:spcBef>
                          <a:spcPts val="0"/>
                        </a:spcBef>
                        <a:spcAft>
                          <a:spcPts val="0"/>
                        </a:spcAft>
                      </a:pPr>
                      <a:r>
                        <a:rPr lang="en-US" sz="1250">
                          <a:effectLst/>
                        </a:rPr>
                        <a:t>Wright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$46,189,820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$95,429,869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Youngstown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$13,268,653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$67,819,444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411%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Northeast Ohio Medical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$1,046,607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$43,012,814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4010%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Central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$2,340,402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$16,403,259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8703">
                <a:tc>
                  <a:txBody>
                    <a:bodyPr/>
                    <a:lstStyle/>
                    <a:p>
                      <a:pPr marL="0" marR="0">
                        <a:lnSpc>
                          <a:spcPct val="115000"/>
                        </a:lnSpc>
                        <a:spcBef>
                          <a:spcPts val="0"/>
                        </a:spcBef>
                        <a:spcAft>
                          <a:spcPts val="0"/>
                        </a:spcAft>
                      </a:pPr>
                      <a:r>
                        <a:rPr lang="en-US" sz="125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$3,093,859,753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a:effectLst/>
                        </a:rPr>
                        <a:t>$6,822,512,529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50" dirty="0">
                          <a:effectLst/>
                        </a:rPr>
                        <a:t>121%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469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72" y="76200"/>
            <a:ext cx="10157354" cy="939800"/>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41412" y="1066800"/>
            <a:ext cx="4973041" cy="512064"/>
          </a:xfrm>
        </p:spPr>
        <p:txBody>
          <a:bodyPr/>
          <a:lstStyle/>
          <a:p>
            <a:r>
              <a:rPr lang="en-US" dirty="0" smtClean="0"/>
              <a:t>Athletic Spending</a:t>
            </a:r>
            <a:endParaRPr lang="en-US" dirty="0"/>
          </a:p>
        </p:txBody>
      </p:sp>
      <p:graphicFrame>
        <p:nvGraphicFramePr>
          <p:cNvPr id="6" name="Chart 5"/>
          <p:cNvGraphicFramePr/>
          <p:nvPr>
            <p:extLst>
              <p:ext uri="{D42A27DB-BD31-4B8C-83A1-F6EECF244321}">
                <p14:modId xmlns:p14="http://schemas.microsoft.com/office/powerpoint/2010/main" val="1113094446"/>
              </p:ext>
            </p:extLst>
          </p:nvPr>
        </p:nvGraphicFramePr>
        <p:xfrm>
          <a:off x="1293812" y="1629664"/>
          <a:ext cx="8686800" cy="507593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a:off x="5621972" y="4175760"/>
            <a:ext cx="1005840" cy="1005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72" y="304800"/>
            <a:ext cx="10157354" cy="939800"/>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41412" y="1408183"/>
            <a:ext cx="4973041" cy="512064"/>
          </a:xfrm>
        </p:spPr>
        <p:txBody>
          <a:bodyPr/>
          <a:lstStyle/>
          <a:p>
            <a:r>
              <a:rPr lang="en-US" dirty="0" smtClean="0"/>
              <a:t>Administrative Bloat</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968440366"/>
              </p:ext>
            </p:extLst>
          </p:nvPr>
        </p:nvGraphicFramePr>
        <p:xfrm>
          <a:off x="1152181" y="2083830"/>
          <a:ext cx="7239000" cy="446937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8228012" y="3429000"/>
            <a:ext cx="3962400" cy="1015663"/>
          </a:xfrm>
          <a:prstGeom prst="rect">
            <a:avLst/>
          </a:prstGeom>
          <a:noFill/>
        </p:spPr>
        <p:txBody>
          <a:bodyPr wrap="square" rtlCol="0">
            <a:spAutoFit/>
          </a:bodyPr>
          <a:lstStyle/>
          <a:p>
            <a:r>
              <a:rPr lang="en-US" sz="2000" dirty="0" smtClean="0"/>
              <a:t>1 Admin : 14 Students</a:t>
            </a:r>
          </a:p>
          <a:p>
            <a:endParaRPr lang="en-US" sz="2000" dirty="0" smtClean="0"/>
          </a:p>
          <a:p>
            <a:r>
              <a:rPr lang="en-US" sz="2000" dirty="0" smtClean="0"/>
              <a:t>1 Admin : 1 Full-Time Faculty</a:t>
            </a:r>
            <a:endParaRPr lang="en-US" sz="2000" dirty="0"/>
          </a:p>
        </p:txBody>
      </p:sp>
    </p:spTree>
    <p:extLst>
      <p:ext uri="{BB962C8B-B14F-4D97-AF65-F5344CB8AC3E}">
        <p14:creationId xmlns:p14="http://schemas.microsoft.com/office/powerpoint/2010/main" val="8555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72" y="304800"/>
            <a:ext cx="10157354" cy="939800"/>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41412" y="1408183"/>
            <a:ext cx="4973041" cy="512064"/>
          </a:xfrm>
        </p:spPr>
        <p:txBody>
          <a:bodyPr/>
          <a:lstStyle/>
          <a:p>
            <a:r>
              <a:rPr lang="en-US" dirty="0" smtClean="0"/>
              <a:t>University Trustees</a:t>
            </a:r>
            <a:endParaRPr lang="en-US" dirty="0"/>
          </a:p>
        </p:txBody>
      </p:sp>
      <p:graphicFrame>
        <p:nvGraphicFramePr>
          <p:cNvPr id="8" name="Chart 7"/>
          <p:cNvGraphicFramePr/>
          <p:nvPr>
            <p:extLst>
              <p:ext uri="{D42A27DB-BD31-4B8C-83A1-F6EECF244321}">
                <p14:modId xmlns:p14="http://schemas.microsoft.com/office/powerpoint/2010/main" val="1304715298"/>
              </p:ext>
            </p:extLst>
          </p:nvPr>
        </p:nvGraphicFramePr>
        <p:xfrm>
          <a:off x="-153988" y="2083830"/>
          <a:ext cx="60960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899402578"/>
              </p:ext>
            </p:extLst>
          </p:nvPr>
        </p:nvGraphicFramePr>
        <p:xfrm>
          <a:off x="5256212" y="2184915"/>
          <a:ext cx="5791200" cy="35316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18412" y="2819400"/>
            <a:ext cx="533400" cy="400110"/>
          </a:xfrm>
          <a:prstGeom prst="rect">
            <a:avLst/>
          </a:prstGeom>
          <a:noFill/>
        </p:spPr>
        <p:txBody>
          <a:bodyPr wrap="square" rtlCol="0">
            <a:spAutoFit/>
          </a:bodyPr>
          <a:lstStyle/>
          <a:p>
            <a:r>
              <a:rPr lang="en-US" sz="1000" dirty="0" smtClean="0">
                <a:solidFill>
                  <a:schemeClr val="tx2"/>
                </a:solidFill>
                <a:latin typeface="Calibri" panose="020F0502020204030204" pitchFamily="34" charset="0"/>
                <a:cs typeface="Calibri" panose="020F0502020204030204" pitchFamily="34" charset="0"/>
              </a:rPr>
              <a:t>Public/NP</a:t>
            </a:r>
            <a:endParaRPr lang="en-US" sz="1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55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7"/>
            <a:ext cx="10157354" cy="807713"/>
          </a:xfrm>
        </p:spPr>
        <p:txBody>
          <a:bodyPr/>
          <a:lstStyle/>
          <a:p>
            <a:r>
              <a:rPr lang="en-US" dirty="0" smtClean="0"/>
              <a:t>Bringing Attention to Real Problems</a:t>
            </a:r>
            <a:endParaRPr lang="en-US" dirty="0"/>
          </a:p>
        </p:txBody>
      </p:sp>
      <p:sp>
        <p:nvSpPr>
          <p:cNvPr id="5" name="Text Placeholder 4"/>
          <p:cNvSpPr>
            <a:spLocks noGrp="1"/>
          </p:cNvSpPr>
          <p:nvPr>
            <p:ph type="body" idx="1"/>
          </p:nvPr>
        </p:nvSpPr>
        <p:spPr>
          <a:xfrm>
            <a:off x="1189633" y="762000"/>
            <a:ext cx="4973041" cy="512064"/>
          </a:xfrm>
        </p:spPr>
        <p:txBody>
          <a:bodyPr/>
          <a:lstStyle/>
          <a:p>
            <a:r>
              <a:rPr lang="en-US" dirty="0" smtClean="0"/>
              <a:t>Overuse of Adjunct Faculty</a:t>
            </a:r>
            <a:endParaRPr lang="en-US" dirty="0"/>
          </a:p>
        </p:txBody>
      </p:sp>
      <p:sp>
        <p:nvSpPr>
          <p:cNvPr id="3" name="Content Placeholder 2"/>
          <p:cNvSpPr>
            <a:spLocks noGrp="1"/>
          </p:cNvSpPr>
          <p:nvPr>
            <p:ph sz="half" idx="2"/>
          </p:nvPr>
        </p:nvSpPr>
        <p:spPr>
          <a:xfrm>
            <a:off x="1189632" y="1371600"/>
            <a:ext cx="8714779" cy="5486400"/>
          </a:xfrm>
        </p:spPr>
        <p:txBody>
          <a:bodyPr>
            <a:normAutofit fontScale="85000" lnSpcReduction="20000"/>
          </a:bodyPr>
          <a:lstStyle/>
          <a:p>
            <a:r>
              <a:rPr lang="en-US" dirty="0" smtClean="0"/>
              <a:t>Do universities really need so many adjuncts?</a:t>
            </a:r>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By cutting just a small amount of expenses in other areas and shifting them to instruction, universities could phase in more full-time faculty positions</a:t>
            </a:r>
            <a:endParaRPr lang="en-US" dirty="0"/>
          </a:p>
          <a:p>
            <a:pPr lvl="2"/>
            <a:endParaRPr lang="en-US" dirty="0" smtClean="0"/>
          </a:p>
          <a:p>
            <a:pPr lvl="2"/>
            <a:endParaRPr lang="en-US" dirty="0" smtClean="0"/>
          </a:p>
          <a:p>
            <a:pPr lvl="2"/>
            <a:endParaRPr lang="en-US" dirty="0" smtClean="0"/>
          </a:p>
          <a:p>
            <a:pPr lvl="2"/>
            <a:endParaRPr lang="en-US" dirty="0" smtClean="0"/>
          </a:p>
          <a:p>
            <a:pPr lvl="2"/>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20449611"/>
              </p:ext>
            </p:extLst>
          </p:nvPr>
        </p:nvGraphicFramePr>
        <p:xfrm>
          <a:off x="1370012" y="1752594"/>
          <a:ext cx="7948903" cy="4267210"/>
        </p:xfrm>
        <a:graphic>
          <a:graphicData uri="http://schemas.openxmlformats.org/drawingml/2006/table">
            <a:tbl>
              <a:tblPr firstRow="1" firstCol="1" bandRow="1"/>
              <a:tblGrid>
                <a:gridCol w="1628874"/>
                <a:gridCol w="781859"/>
                <a:gridCol w="912169"/>
                <a:gridCol w="2280423"/>
                <a:gridCol w="2345578"/>
              </a:tblGrid>
              <a:tr h="261375">
                <a:tc gridSpan="5">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Costs of Converting Part-Time Faculty to Full-Time Positions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6706">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Part-Time 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Faculty in Part-Time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 of Converting 50% of Part-Time Faculty to Asst. Professorships as a</a:t>
                      </a:r>
                      <a:b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Total Expenditures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 of Converting 50% of Part-Time Faculty to Instructorships as a</a:t>
                      </a:r>
                      <a:b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Total Expenditures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Bowling Green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Central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Cleveland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Kent State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Miami 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Ohio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Ohio 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Shawnee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Akron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Cincinnati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Toledo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Wright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r h="239933">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Youngstown State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E1B9"/>
                    </a:solidFill>
                  </a:tcPr>
                </a:tc>
              </a:tr>
            </a:tbl>
          </a:graphicData>
        </a:graphic>
      </p:graphicFrame>
    </p:spTree>
    <p:extLst>
      <p:ext uri="{BB962C8B-B14F-4D97-AF65-F5344CB8AC3E}">
        <p14:creationId xmlns:p14="http://schemas.microsoft.com/office/powerpoint/2010/main" val="4362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You Can Help</a:t>
            </a:r>
            <a:endParaRPr lang="en-US" dirty="0"/>
          </a:p>
        </p:txBody>
      </p:sp>
      <p:sp>
        <p:nvSpPr>
          <p:cNvPr id="14" name="Content Placeholder 13"/>
          <p:cNvSpPr>
            <a:spLocks noGrp="1"/>
          </p:cNvSpPr>
          <p:nvPr>
            <p:ph idx="1"/>
          </p:nvPr>
        </p:nvSpPr>
        <p:spPr/>
        <p:txBody>
          <a:bodyPr/>
          <a:lstStyle/>
          <a:p>
            <a:r>
              <a:rPr lang="en-US" dirty="0" smtClean="0"/>
              <a:t>Get involved with your local chapter and/or State Conference</a:t>
            </a:r>
          </a:p>
          <a:p>
            <a:r>
              <a:rPr lang="en-US" dirty="0"/>
              <a:t>Get other faculty active and </a:t>
            </a:r>
            <a:r>
              <a:rPr lang="en-US" dirty="0" smtClean="0"/>
              <a:t>engaged; raise awareness on campus</a:t>
            </a:r>
          </a:p>
          <a:p>
            <a:r>
              <a:rPr lang="en-US" dirty="0" smtClean="0"/>
              <a:t>Respond to legislative alerts </a:t>
            </a:r>
          </a:p>
          <a:p>
            <a:r>
              <a:rPr lang="en-US" dirty="0" smtClean="0"/>
              <a:t>Help us lobby in Columbus</a:t>
            </a:r>
            <a:br>
              <a:rPr lang="en-US" dirty="0" smtClean="0"/>
            </a:br>
            <a:endParaRPr lang="en-US" dirty="0" smtClean="0"/>
          </a:p>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368300"/>
            <a:ext cx="2294964" cy="1219200"/>
          </a:xfrm>
          <a:prstGeom prst="rect">
            <a:avLst/>
          </a:prstGeom>
        </p:spPr>
      </p:pic>
    </p:spTree>
    <p:extLst>
      <p:ext uri="{BB962C8B-B14F-4D97-AF65-F5344CB8AC3E}">
        <p14:creationId xmlns:p14="http://schemas.microsoft.com/office/powerpoint/2010/main" val="28458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393909" y="660400"/>
            <a:ext cx="3300703" cy="1397000"/>
          </a:xfrm>
        </p:spPr>
        <p:txBody>
          <a:bodyPr/>
          <a:lstStyle/>
          <a:p>
            <a:r>
              <a:rPr lang="en-US" dirty="0" smtClean="0"/>
              <a:t>Contact Us</a:t>
            </a:r>
            <a:endParaRPr lang="en-US" dirty="0"/>
          </a:p>
        </p:txBody>
      </p:sp>
      <p:sp>
        <p:nvSpPr>
          <p:cNvPr id="14" name="Content Placeholder 13"/>
          <p:cNvSpPr>
            <a:spLocks noGrp="1"/>
          </p:cNvSpPr>
          <p:nvPr>
            <p:ph idx="1"/>
          </p:nvPr>
        </p:nvSpPr>
        <p:spPr>
          <a:xfrm>
            <a:off x="3275012" y="2819400"/>
            <a:ext cx="6272503" cy="1422400"/>
          </a:xfrm>
        </p:spPr>
        <p:txBody>
          <a:bodyPr/>
          <a:lstStyle/>
          <a:p>
            <a:r>
              <a:rPr lang="en-US" dirty="0" smtClean="0"/>
              <a:t>John McNay: </a:t>
            </a:r>
            <a:r>
              <a:rPr lang="en-US" dirty="0" smtClean="0">
                <a:hlinkClick r:id="rId2"/>
              </a:rPr>
              <a:t>john.mcnay@uc.edu</a:t>
            </a:r>
            <a:endParaRPr lang="en-US" dirty="0" smtClean="0"/>
          </a:p>
          <a:p>
            <a:r>
              <a:rPr lang="en-US" dirty="0" smtClean="0"/>
              <a:t>Sara Kilpatrick: </a:t>
            </a:r>
            <a:r>
              <a:rPr lang="en-US" dirty="0" smtClean="0">
                <a:hlinkClick r:id="rId3"/>
              </a:rPr>
              <a:t>sara@ocaaup.org</a:t>
            </a:r>
            <a:endParaRPr lang="en-US" dirty="0" smtClean="0"/>
          </a:p>
          <a:p>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444" y="4418584"/>
            <a:ext cx="2639568" cy="1170432"/>
          </a:xfrm>
          <a:prstGeom prst="rect">
            <a:avLst/>
          </a:prstGeom>
        </p:spPr>
      </p:pic>
    </p:spTree>
    <p:extLst>
      <p:ext uri="{BB962C8B-B14F-4D97-AF65-F5344CB8AC3E}">
        <p14:creationId xmlns:p14="http://schemas.microsoft.com/office/powerpoint/2010/main" val="1538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228600"/>
            <a:ext cx="6805903" cy="558800"/>
          </a:xfrm>
        </p:spPr>
        <p:txBody>
          <a:bodyPr>
            <a:normAutofit fontScale="90000"/>
          </a:bodyPr>
          <a:lstStyle/>
          <a:p>
            <a:r>
              <a:rPr lang="en-US" dirty="0" smtClean="0"/>
              <a:t>Ohio Government </a:t>
            </a:r>
            <a:endParaRPr lang="en-US" dirty="0"/>
          </a:p>
        </p:txBody>
      </p:sp>
      <p:sp>
        <p:nvSpPr>
          <p:cNvPr id="14" name="Content Placeholder 13"/>
          <p:cNvSpPr>
            <a:spLocks noGrp="1"/>
          </p:cNvSpPr>
          <p:nvPr>
            <p:ph idx="1"/>
          </p:nvPr>
        </p:nvSpPr>
        <p:spPr>
          <a:xfrm>
            <a:off x="455612" y="1066800"/>
            <a:ext cx="11201400" cy="5867400"/>
          </a:xfrm>
        </p:spPr>
        <p:txBody>
          <a:bodyPr>
            <a:normAutofit lnSpcReduction="10000"/>
          </a:bodyPr>
          <a:lstStyle/>
          <a:p>
            <a:r>
              <a:rPr lang="en-US" dirty="0" smtClean="0"/>
              <a:t>Gov. John Kasich (R)</a:t>
            </a:r>
            <a:endParaRPr lang="en-US" dirty="0"/>
          </a:p>
          <a:p>
            <a:r>
              <a:rPr lang="en-US" dirty="0" smtClean="0"/>
              <a:t>Ohio House: 66 R – 33 D</a:t>
            </a:r>
            <a:endParaRPr lang="en-US" dirty="0"/>
          </a:p>
          <a:p>
            <a:r>
              <a:rPr lang="en-US" dirty="0" smtClean="0"/>
              <a:t>Ohio Senate: 24 R – </a:t>
            </a:r>
            <a:r>
              <a:rPr lang="en-US" dirty="0"/>
              <a:t>9</a:t>
            </a:r>
            <a:r>
              <a:rPr lang="en-US" dirty="0" smtClean="0"/>
              <a:t> D</a:t>
            </a:r>
          </a:p>
          <a:p>
            <a:pPr lvl="1"/>
            <a:r>
              <a:rPr lang="en-US" dirty="0" smtClean="0"/>
              <a:t>Veto-proof majorities </a:t>
            </a:r>
          </a:p>
          <a:p>
            <a:r>
              <a:rPr lang="en-US" dirty="0" smtClean="0"/>
              <a:t>House: Higher Ed Finance Subcommittee, Standing Committee</a:t>
            </a:r>
          </a:p>
          <a:p>
            <a:r>
              <a:rPr lang="en-US" dirty="0" smtClean="0"/>
              <a:t>Senate: Higher Ed Finance Subcommittee</a:t>
            </a:r>
          </a:p>
          <a:p>
            <a:r>
              <a:rPr lang="en-US" dirty="0" smtClean="0"/>
              <a:t>Chancellor Carey &amp; Ohio Department of Higher Education</a:t>
            </a:r>
          </a:p>
          <a:p>
            <a:r>
              <a:rPr lang="en-US" dirty="0" smtClean="0"/>
              <a:t>Other stakeholders:</a:t>
            </a:r>
          </a:p>
          <a:p>
            <a:pPr lvl="1"/>
            <a:r>
              <a:rPr lang="en-US" dirty="0" smtClean="0"/>
              <a:t>Bruce Johnson, Inter-University Council</a:t>
            </a:r>
          </a:p>
          <a:p>
            <a:pPr lvl="1"/>
            <a:r>
              <a:rPr lang="en-US" dirty="0" smtClean="0"/>
              <a:t>Jack Hershey, Ohio Association of Community Colleges</a:t>
            </a:r>
          </a:p>
          <a:p>
            <a:pPr lvl="1"/>
            <a:r>
              <a:rPr lang="en-US" dirty="0" smtClean="0"/>
              <a:t>Allies: Ohio Faculty Council, Ohio Faculty Senate, Ohio Education Association, Ohio Federation of Teachers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175727"/>
            <a:ext cx="3411413" cy="2740090"/>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Issues</a:t>
            </a:r>
            <a:endParaRPr lang="en-US" dirty="0"/>
          </a:p>
        </p:txBody>
      </p:sp>
      <p:sp>
        <p:nvSpPr>
          <p:cNvPr id="14" name="Content Placeholder 13"/>
          <p:cNvSpPr>
            <a:spLocks noGrp="1"/>
          </p:cNvSpPr>
          <p:nvPr>
            <p:ph idx="1"/>
          </p:nvPr>
        </p:nvSpPr>
        <p:spPr>
          <a:xfrm>
            <a:off x="1117309" y="1701800"/>
            <a:ext cx="10157354" cy="4851400"/>
          </a:xfrm>
        </p:spPr>
        <p:txBody>
          <a:bodyPr>
            <a:normAutofit lnSpcReduction="10000"/>
          </a:bodyPr>
          <a:lstStyle/>
          <a:p>
            <a:r>
              <a:rPr lang="en-US" dirty="0" smtClean="0"/>
              <a:t>Collective Bargaining</a:t>
            </a:r>
            <a:endParaRPr lang="en-US" dirty="0"/>
          </a:p>
          <a:p>
            <a:r>
              <a:rPr lang="en-US" dirty="0" smtClean="0"/>
              <a:t>Funding</a:t>
            </a:r>
            <a:endParaRPr lang="en-US" dirty="0"/>
          </a:p>
          <a:p>
            <a:r>
              <a:rPr lang="en-US" dirty="0" smtClean="0"/>
              <a:t>Workload</a:t>
            </a:r>
          </a:p>
          <a:p>
            <a:r>
              <a:rPr lang="en-US" dirty="0" smtClean="0"/>
              <a:t>Textbooks</a:t>
            </a:r>
          </a:p>
          <a:p>
            <a:r>
              <a:rPr lang="en-US" dirty="0" smtClean="0"/>
              <a:t>“Affordability &amp; Efficiency”</a:t>
            </a:r>
          </a:p>
          <a:p>
            <a:r>
              <a:rPr lang="en-US" dirty="0" smtClean="0"/>
              <a:t>Privatization</a:t>
            </a:r>
          </a:p>
          <a:p>
            <a:r>
              <a:rPr lang="en-US" dirty="0" smtClean="0"/>
              <a:t>“Campus-Carry”</a:t>
            </a:r>
          </a:p>
          <a:p>
            <a:r>
              <a:rPr lang="en-US" dirty="0" smtClean="0"/>
              <a:t>Public Pensions</a:t>
            </a:r>
          </a:p>
          <a:p>
            <a:r>
              <a:rPr lang="en-US" dirty="0" smtClean="0"/>
              <a:t>Tenure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986" y="392901"/>
            <a:ext cx="1408176" cy="14203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212" y="751073"/>
            <a:ext cx="1609725" cy="16097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612" y="2637753"/>
            <a:ext cx="2617582" cy="1600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12" y="2935623"/>
            <a:ext cx="2207090" cy="1219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6388" y="4503737"/>
            <a:ext cx="2732617" cy="2049463"/>
          </a:xfrm>
          <a:prstGeom prst="rect">
            <a:avLst/>
          </a:prstGeom>
        </p:spPr>
      </p:pic>
    </p:spTree>
    <p:extLst>
      <p:ext uri="{BB962C8B-B14F-4D97-AF65-F5344CB8AC3E}">
        <p14:creationId xmlns:p14="http://schemas.microsoft.com/office/powerpoint/2010/main" val="23928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7612" y="-685800"/>
            <a:ext cx="10157354" cy="1397000"/>
          </a:xfrm>
        </p:spPr>
        <p:txBody>
          <a:bodyPr/>
          <a:lstStyle/>
          <a:p>
            <a:r>
              <a:rPr lang="en-US" dirty="0" smtClean="0"/>
              <a:t>Current Legislation of Importance</a:t>
            </a:r>
            <a:endParaRPr lang="en-US" dirty="0"/>
          </a:p>
        </p:txBody>
      </p:sp>
      <p:sp>
        <p:nvSpPr>
          <p:cNvPr id="14" name="Content Placeholder 13"/>
          <p:cNvSpPr>
            <a:spLocks noGrp="1"/>
          </p:cNvSpPr>
          <p:nvPr>
            <p:ph idx="1"/>
          </p:nvPr>
        </p:nvSpPr>
        <p:spPr>
          <a:xfrm>
            <a:off x="1117309" y="838200"/>
            <a:ext cx="10157354" cy="6096000"/>
          </a:xfrm>
        </p:spPr>
        <p:txBody>
          <a:bodyPr>
            <a:normAutofit/>
          </a:bodyPr>
          <a:lstStyle/>
          <a:p>
            <a:r>
              <a:rPr lang="en-US" dirty="0" smtClean="0"/>
              <a:t>HB 49: State Budget Bill</a:t>
            </a:r>
          </a:p>
          <a:p>
            <a:pPr lvl="1"/>
            <a:r>
              <a:rPr lang="en-US" dirty="0" smtClean="0"/>
              <a:t>SSI Funding: 1% increases each year</a:t>
            </a:r>
          </a:p>
          <a:p>
            <a:pPr lvl="1"/>
            <a:r>
              <a:rPr lang="en-US" dirty="0" smtClean="0"/>
              <a:t>OCOG Funding: 3.1% increase in FY 18; 2% increase in FY 19</a:t>
            </a:r>
          </a:p>
          <a:p>
            <a:pPr lvl="1"/>
            <a:r>
              <a:rPr lang="en-US" dirty="0" smtClean="0"/>
              <a:t>Textbooks: Colleges and universities must provide; can charge students </a:t>
            </a:r>
            <a:r>
              <a:rPr lang="en-US" dirty="0"/>
              <a:t>$300/year </a:t>
            </a:r>
            <a:endParaRPr lang="en-US" dirty="0" smtClean="0"/>
          </a:p>
          <a:p>
            <a:pPr lvl="2"/>
            <a:r>
              <a:rPr lang="en-US" dirty="0" smtClean="0"/>
              <a:t>“’textbook’ </a:t>
            </a:r>
            <a:r>
              <a:rPr lang="en-US" dirty="0"/>
              <a:t>means any required instructional tools, such as bound and electronic textbooks and software, used specifically for curricular content instruction in a </a:t>
            </a:r>
            <a:r>
              <a:rPr lang="en-US" dirty="0" smtClean="0"/>
              <a:t>course”</a:t>
            </a:r>
          </a:p>
          <a:p>
            <a:pPr lvl="2"/>
            <a:r>
              <a:rPr lang="en-US" dirty="0" smtClean="0"/>
              <a:t>Problems:</a:t>
            </a:r>
          </a:p>
          <a:p>
            <a:pPr lvl="3"/>
            <a:r>
              <a:rPr lang="en-US" dirty="0" smtClean="0"/>
              <a:t>Unfunded mandate that would cost institutions millions in textbook and administrative costs</a:t>
            </a:r>
          </a:p>
          <a:p>
            <a:pPr lvl="3"/>
            <a:r>
              <a:rPr lang="en-US" dirty="0" smtClean="0"/>
              <a:t>Some students would end up subsidizing others</a:t>
            </a:r>
          </a:p>
          <a:p>
            <a:pPr lvl="3"/>
            <a:r>
              <a:rPr lang="en-US" dirty="0" smtClean="0"/>
              <a:t>Doesn’t address costs of textbooks, simply shifts the costs from students to institutions</a:t>
            </a:r>
          </a:p>
          <a:p>
            <a:pPr lvl="3"/>
            <a:r>
              <a:rPr lang="en-US" dirty="0" smtClean="0"/>
              <a:t>Academic freedom</a:t>
            </a:r>
          </a:p>
          <a:p>
            <a:pPr lvl="1"/>
            <a:endParaRPr lang="en-US" dirty="0" smtClean="0"/>
          </a:p>
          <a:p>
            <a:pPr lvl="1"/>
            <a:endParaRPr lang="en-US" dirty="0" smtClean="0"/>
          </a:p>
          <a:p>
            <a:pPr marL="426645" lvl="1" indent="0">
              <a:buNone/>
            </a:pPr>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226838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7612" y="-685800"/>
            <a:ext cx="10157354" cy="1397000"/>
          </a:xfrm>
        </p:spPr>
        <p:txBody>
          <a:bodyPr/>
          <a:lstStyle/>
          <a:p>
            <a:r>
              <a:rPr lang="en-US" dirty="0" smtClean="0"/>
              <a:t>Current Legislation of Importance</a:t>
            </a:r>
            <a:endParaRPr lang="en-US" dirty="0"/>
          </a:p>
        </p:txBody>
      </p:sp>
      <p:sp>
        <p:nvSpPr>
          <p:cNvPr id="14" name="Content Placeholder 13"/>
          <p:cNvSpPr>
            <a:spLocks noGrp="1"/>
          </p:cNvSpPr>
          <p:nvPr>
            <p:ph idx="1"/>
          </p:nvPr>
        </p:nvSpPr>
        <p:spPr>
          <a:xfrm>
            <a:off x="1117309" y="838200"/>
            <a:ext cx="10157354" cy="6096000"/>
          </a:xfrm>
        </p:spPr>
        <p:txBody>
          <a:bodyPr>
            <a:normAutofit/>
          </a:bodyPr>
          <a:lstStyle/>
          <a:p>
            <a:r>
              <a:rPr lang="en-US" dirty="0" smtClean="0"/>
              <a:t>HB 49: State Budget Bill</a:t>
            </a:r>
          </a:p>
          <a:p>
            <a:pPr lvl="1"/>
            <a:r>
              <a:rPr lang="en-US" dirty="0"/>
              <a:t>Tenure: </a:t>
            </a:r>
            <a:r>
              <a:rPr lang="en-US" dirty="0" smtClean="0"/>
              <a:t>“The </a:t>
            </a:r>
            <a:r>
              <a:rPr lang="en-US" dirty="0"/>
              <a:t>board of trustees of each state institution of higher education shall review the institution's policy on faculty tenure and update that policy to promote excellence in instruction, research, service, and </a:t>
            </a:r>
            <a:r>
              <a:rPr lang="en-US" b="1" dirty="0"/>
              <a:t>commercialization</a:t>
            </a:r>
            <a:r>
              <a:rPr lang="en-US" dirty="0" smtClean="0"/>
              <a:t>.”</a:t>
            </a:r>
            <a:br>
              <a:rPr lang="en-US" dirty="0" smtClean="0"/>
            </a:br>
            <a:r>
              <a:rPr lang="en-US" dirty="0" smtClean="0"/>
              <a:t/>
            </a:r>
            <a:br>
              <a:rPr lang="en-US" dirty="0" smtClean="0"/>
            </a:br>
            <a:r>
              <a:rPr lang="en-US" dirty="0" smtClean="0"/>
              <a:t>“Beginning </a:t>
            </a:r>
            <a:r>
              <a:rPr lang="en-US" dirty="0"/>
              <a:t>on January 1, 2018, as a condition for a state institution of higher education to receive any state funds for research that are allocated to the department of higher education under the appropriation line items referred to as either "research incentive third frontier fund" or "research incentive third frontier-tax," the chancellor shall require the state institution to </a:t>
            </a:r>
            <a:r>
              <a:rPr lang="en-US" b="1" dirty="0"/>
              <a:t>include a commercialization pathway for faculty tenure </a:t>
            </a:r>
            <a:r>
              <a:rPr lang="en-US" dirty="0"/>
              <a:t>in its policy</a:t>
            </a:r>
            <a:r>
              <a:rPr lang="en-US" dirty="0" smtClean="0"/>
              <a:t>.” </a:t>
            </a:r>
            <a:br>
              <a:rPr lang="en-US" dirty="0" smtClean="0"/>
            </a:br>
            <a:endParaRPr lang="en-US" dirty="0" smtClean="0"/>
          </a:p>
          <a:p>
            <a:pPr lvl="1"/>
            <a:r>
              <a:rPr lang="en-US" dirty="0" smtClean="0"/>
              <a:t>College credit for work experience/apprenticeships for high school students</a:t>
            </a:r>
            <a:br>
              <a:rPr lang="en-US" dirty="0" smtClean="0"/>
            </a:br>
            <a:endParaRPr lang="en-US" dirty="0" smtClean="0"/>
          </a:p>
          <a:p>
            <a:pPr lvl="1"/>
            <a:r>
              <a:rPr lang="en-US" dirty="0" smtClean="0"/>
              <a:t>Western Governors University: Status as an Ohio institution</a:t>
            </a:r>
          </a:p>
          <a:p>
            <a:pPr lvl="1"/>
            <a:endParaRPr lang="en-US" dirty="0" smtClean="0"/>
          </a:p>
          <a:p>
            <a:pPr lvl="1"/>
            <a:endParaRPr lang="en-US" dirty="0" smtClean="0"/>
          </a:p>
          <a:p>
            <a:pPr marL="426645" lvl="1" indent="0">
              <a:buNone/>
            </a:pPr>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325026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7612" y="-482600"/>
            <a:ext cx="10157354" cy="1397000"/>
          </a:xfrm>
        </p:spPr>
        <p:txBody>
          <a:bodyPr/>
          <a:lstStyle/>
          <a:p>
            <a:r>
              <a:rPr lang="en-US" dirty="0" smtClean="0"/>
              <a:t>Other Legislation</a:t>
            </a:r>
            <a:endParaRPr lang="en-US" dirty="0"/>
          </a:p>
        </p:txBody>
      </p:sp>
      <p:sp>
        <p:nvSpPr>
          <p:cNvPr id="14" name="Content Placeholder 13"/>
          <p:cNvSpPr>
            <a:spLocks noGrp="1"/>
          </p:cNvSpPr>
          <p:nvPr>
            <p:ph idx="1"/>
          </p:nvPr>
        </p:nvSpPr>
        <p:spPr>
          <a:xfrm>
            <a:off x="531812" y="1143000"/>
            <a:ext cx="10157354" cy="6096000"/>
          </a:xfrm>
        </p:spPr>
        <p:txBody>
          <a:bodyPr>
            <a:normAutofit/>
          </a:bodyPr>
          <a:lstStyle/>
          <a:p>
            <a:r>
              <a:rPr lang="en-US" dirty="0" smtClean="0"/>
              <a:t>HB 53: “Right-to-work” – public sector (Rep. Becker)</a:t>
            </a:r>
          </a:p>
          <a:p>
            <a:pPr lvl="1"/>
            <a:r>
              <a:rPr lang="en-US" dirty="0" smtClean="0"/>
              <a:t>Unions cannot charge agency/fair share fees</a:t>
            </a:r>
          </a:p>
          <a:p>
            <a:pPr lvl="1"/>
            <a:r>
              <a:rPr lang="en-US" dirty="0" smtClean="0"/>
              <a:t>Unions wouldn’t be required to represent non-members</a:t>
            </a:r>
          </a:p>
          <a:p>
            <a:pPr lvl="2"/>
            <a:r>
              <a:rPr lang="en-US" dirty="0" smtClean="0"/>
              <a:t>Would give management ability to “divide and conquer”</a:t>
            </a:r>
          </a:p>
          <a:p>
            <a:pPr lvl="1"/>
            <a:r>
              <a:rPr lang="en-US" dirty="0" smtClean="0"/>
              <a:t>HB 113 (Rep. Brinkman): RTW for private sector</a:t>
            </a:r>
            <a:endParaRPr lang="en-US" dirty="0"/>
          </a:p>
          <a:p>
            <a:r>
              <a:rPr lang="en-US" dirty="0" smtClean="0"/>
              <a:t>HB 66: Tenured Faculty Workload Mandate (Rep. Young)</a:t>
            </a:r>
          </a:p>
          <a:p>
            <a:pPr lvl="1"/>
            <a:r>
              <a:rPr lang="en-US" dirty="0" smtClean="0"/>
              <a:t>Tenured faculty would have to teach at least one undergraduate course per semester</a:t>
            </a:r>
            <a:endParaRPr lang="en-US" dirty="0"/>
          </a:p>
          <a:p>
            <a:r>
              <a:rPr lang="en-US" dirty="0" smtClean="0"/>
              <a:t>Rep. </a:t>
            </a:r>
            <a:r>
              <a:rPr lang="en-US" dirty="0" err="1" smtClean="0"/>
              <a:t>Roegner</a:t>
            </a:r>
            <a:r>
              <a:rPr lang="en-US" dirty="0" smtClean="0"/>
              <a:t> bill: eliminate tenure for new faculty</a:t>
            </a:r>
          </a:p>
          <a:p>
            <a:pPr marL="426645" lvl="1" indent="0">
              <a:buNone/>
            </a:pPr>
            <a:endParaRPr lang="en-US" dirty="0" smtClean="0"/>
          </a:p>
          <a:p>
            <a:pPr lvl="1"/>
            <a:endParaRPr lang="en-US"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9066212" y="152400"/>
            <a:ext cx="2889078" cy="2889078"/>
          </a:xfrm>
          <a:prstGeom prst="rect">
            <a:avLst/>
          </a:prstGeom>
        </p:spPr>
      </p:pic>
    </p:spTree>
    <p:extLst>
      <p:ext uri="{BB962C8B-B14F-4D97-AF65-F5344CB8AC3E}">
        <p14:creationId xmlns:p14="http://schemas.microsoft.com/office/powerpoint/2010/main" val="33147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4445000"/>
            <a:ext cx="8077200" cy="1930400"/>
          </a:xfrm>
        </p:spPr>
        <p:txBody>
          <a:bodyPr/>
          <a:lstStyle/>
          <a:p>
            <a:r>
              <a:rPr lang="en-US" dirty="0" smtClean="0"/>
              <a:t>Our Legislative Agenda</a:t>
            </a:r>
            <a:br>
              <a:rPr lang="en-US" dirty="0" smtClean="0"/>
            </a:br>
            <a:r>
              <a:rPr lang="en-US" dirty="0" smtClean="0"/>
              <a:t>&amp; 2017 Report</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Overarching Legislative Goals</a:t>
            </a:r>
            <a:endParaRPr lang="en-US" dirty="0"/>
          </a:p>
        </p:txBody>
      </p:sp>
      <p:sp>
        <p:nvSpPr>
          <p:cNvPr id="14" name="Content Placeholder 13"/>
          <p:cNvSpPr>
            <a:spLocks noGrp="1"/>
          </p:cNvSpPr>
          <p:nvPr>
            <p:ph idx="1"/>
          </p:nvPr>
        </p:nvSpPr>
        <p:spPr/>
        <p:txBody>
          <a:bodyPr/>
          <a:lstStyle/>
          <a:p>
            <a:r>
              <a:rPr lang="en-US" dirty="0" smtClean="0"/>
              <a:t>Help decision-makers understand real problems in higher </a:t>
            </a:r>
            <a:r>
              <a:rPr lang="en-US" dirty="0" err="1" smtClean="0"/>
              <a:t>ed</a:t>
            </a:r>
            <a:r>
              <a:rPr lang="en-US" dirty="0" smtClean="0"/>
              <a:t> &amp; Deter them from “Band-Aid” approaches through lobbying and testimony</a:t>
            </a:r>
          </a:p>
          <a:p>
            <a:r>
              <a:rPr lang="en-US" dirty="0" smtClean="0"/>
              <a:t>Offer concrete solutions of our own</a:t>
            </a:r>
          </a:p>
          <a:p>
            <a:r>
              <a:rPr lang="en-US" dirty="0" smtClean="0"/>
              <a:t>Promote and defend academic freedom and tenure</a:t>
            </a:r>
          </a:p>
          <a:p>
            <a:r>
              <a:rPr lang="en-US" dirty="0" smtClean="0"/>
              <a:t>Engage public through op-eds and social media</a:t>
            </a:r>
          </a:p>
          <a:p>
            <a:r>
              <a:rPr lang="en-US" dirty="0" smtClean="0"/>
              <a:t>Use Higher </a:t>
            </a:r>
            <a:r>
              <a:rPr lang="en-US" dirty="0"/>
              <a:t>Education Report as lobbying tool</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1983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2017 Higher Education Report</a:t>
            </a:r>
            <a:endParaRPr lang="en-US" dirty="0"/>
          </a:p>
        </p:txBody>
      </p:sp>
      <p:sp>
        <p:nvSpPr>
          <p:cNvPr id="14" name="Content Placeholder 13"/>
          <p:cNvSpPr>
            <a:spLocks noGrp="1"/>
          </p:cNvSpPr>
          <p:nvPr>
            <p:ph idx="1"/>
          </p:nvPr>
        </p:nvSpPr>
        <p:spPr/>
        <p:txBody>
          <a:bodyPr/>
          <a:lstStyle/>
          <a:p>
            <a:r>
              <a:rPr lang="en-US" dirty="0" smtClean="0"/>
              <a:t>We address:</a:t>
            </a:r>
          </a:p>
          <a:p>
            <a:pPr lvl="1"/>
            <a:r>
              <a:rPr lang="en-US" dirty="0" smtClean="0"/>
              <a:t>Inadequate state funding</a:t>
            </a:r>
          </a:p>
          <a:p>
            <a:pPr lvl="1"/>
            <a:r>
              <a:rPr lang="en-US" dirty="0" smtClean="0"/>
              <a:t>CCP &amp; CBE as gimmicks</a:t>
            </a:r>
          </a:p>
          <a:p>
            <a:pPr lvl="1"/>
            <a:r>
              <a:rPr lang="en-US" dirty="0" smtClean="0"/>
              <a:t>Construction debt &amp; Athletic deficit spending</a:t>
            </a:r>
          </a:p>
          <a:p>
            <a:pPr lvl="1"/>
            <a:r>
              <a:rPr lang="en-US" dirty="0" smtClean="0"/>
              <a:t>Reforming and diversifying boards of trustees</a:t>
            </a:r>
          </a:p>
          <a:p>
            <a:pPr lvl="1"/>
            <a:r>
              <a:rPr lang="en-US" dirty="0" smtClean="0"/>
              <a:t>Converting adjunct positions to full-time ones</a:t>
            </a:r>
          </a:p>
          <a:p>
            <a:pPr lvl="1"/>
            <a:endParaRPr lang="en-US" dirty="0"/>
          </a:p>
          <a:p>
            <a:pPr marL="0" indent="0">
              <a:buNone/>
            </a:pPr>
            <a:endParaRPr lang="en-US" dirty="0" smtClean="0"/>
          </a:p>
          <a:p>
            <a:pPr marL="0" indent="0">
              <a:buNone/>
            </a:pP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611" y="1668849"/>
            <a:ext cx="3274052" cy="4219575"/>
          </a:xfrm>
          <a:prstGeom prst="rect">
            <a:avLst/>
          </a:prstGeom>
        </p:spPr>
      </p:pic>
    </p:spTree>
    <p:extLst>
      <p:ext uri="{BB962C8B-B14F-4D97-AF65-F5344CB8AC3E}">
        <p14:creationId xmlns:p14="http://schemas.microsoft.com/office/powerpoint/2010/main" val="19656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49721</TotalTime>
  <Words>1098</Words>
  <Application>Microsoft Macintosh PowerPoint</Application>
  <PresentationFormat>Custom</PresentationFormat>
  <Paragraphs>307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Books 16x9</vt:lpstr>
      <vt:lpstr>Ohio Politics &amp; Higher Education</vt:lpstr>
      <vt:lpstr>Ohio Government </vt:lpstr>
      <vt:lpstr>Issues</vt:lpstr>
      <vt:lpstr>Current Legislation of Importance</vt:lpstr>
      <vt:lpstr>Current Legislation of Importance</vt:lpstr>
      <vt:lpstr>Other Legislation</vt:lpstr>
      <vt:lpstr>Our Legislative Agenda &amp; 2017 Report</vt:lpstr>
      <vt:lpstr>Overarching Legislative Goals</vt:lpstr>
      <vt:lpstr>2017 Higher Education Report</vt:lpstr>
      <vt:lpstr>Bringing Attention to Real Problems</vt:lpstr>
      <vt:lpstr>CCP &amp; CBE</vt:lpstr>
      <vt:lpstr>Bringing Attention to Real Problems</vt:lpstr>
      <vt:lpstr>Bringing Attention to Real Problems</vt:lpstr>
      <vt:lpstr>Bringing Attention to Real Problems</vt:lpstr>
      <vt:lpstr>Bringing Attention to Real Problems</vt:lpstr>
      <vt:lpstr>Bringing Attention to Real Problems</vt:lpstr>
      <vt:lpstr>How You Can Help</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Higher Education</dc:title>
  <dc:creator>OCAAUP</dc:creator>
  <cp:lastModifiedBy>Information Technology Services</cp:lastModifiedBy>
  <cp:revision>90</cp:revision>
  <dcterms:created xsi:type="dcterms:W3CDTF">2016-09-26T22:53:15Z</dcterms:created>
  <dcterms:modified xsi:type="dcterms:W3CDTF">2017-03-17T17:17:42Z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